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2" r:id="rId1"/>
  </p:sldMasterIdLst>
  <p:notesMasterIdLst>
    <p:notesMasterId r:id="rId58"/>
  </p:notesMasterIdLst>
  <p:handoutMasterIdLst>
    <p:handoutMasterId r:id="rId59"/>
  </p:handoutMasterIdLst>
  <p:sldIdLst>
    <p:sldId id="417" r:id="rId2"/>
    <p:sldId id="628" r:id="rId3"/>
    <p:sldId id="541" r:id="rId4"/>
    <p:sldId id="561" r:id="rId5"/>
    <p:sldId id="552" r:id="rId6"/>
    <p:sldId id="599" r:id="rId7"/>
    <p:sldId id="598" r:id="rId8"/>
    <p:sldId id="553" r:id="rId9"/>
    <p:sldId id="616" r:id="rId10"/>
    <p:sldId id="600" r:id="rId11"/>
    <p:sldId id="555" r:id="rId12"/>
    <p:sldId id="629" r:id="rId13"/>
    <p:sldId id="601" r:id="rId14"/>
    <p:sldId id="617" r:id="rId15"/>
    <p:sldId id="606" r:id="rId16"/>
    <p:sldId id="566" r:id="rId17"/>
    <p:sldId id="564" r:id="rId18"/>
    <p:sldId id="563" r:id="rId19"/>
    <p:sldId id="603" r:id="rId20"/>
    <p:sldId id="626" r:id="rId21"/>
    <p:sldId id="574" r:id="rId22"/>
    <p:sldId id="575" r:id="rId23"/>
    <p:sldId id="630" r:id="rId24"/>
    <p:sldId id="570" r:id="rId25"/>
    <p:sldId id="607" r:id="rId26"/>
    <p:sldId id="605" r:id="rId27"/>
    <p:sldId id="604" r:id="rId28"/>
    <p:sldId id="618" r:id="rId29"/>
    <p:sldId id="611" r:id="rId30"/>
    <p:sldId id="612" r:id="rId31"/>
    <p:sldId id="583" r:id="rId32"/>
    <p:sldId id="584" r:id="rId33"/>
    <p:sldId id="594" r:id="rId34"/>
    <p:sldId id="593" r:id="rId35"/>
    <p:sldId id="620" r:id="rId36"/>
    <p:sldId id="621" r:id="rId37"/>
    <p:sldId id="625" r:id="rId38"/>
    <p:sldId id="622" r:id="rId39"/>
    <p:sldId id="623" r:id="rId40"/>
    <p:sldId id="595" r:id="rId41"/>
    <p:sldId id="596" r:id="rId42"/>
    <p:sldId id="558" r:id="rId43"/>
    <p:sldId id="559" r:id="rId44"/>
    <p:sldId id="631" r:id="rId45"/>
    <p:sldId id="632" r:id="rId46"/>
    <p:sldId id="562" r:id="rId47"/>
    <p:sldId id="573" r:id="rId48"/>
    <p:sldId id="572" r:id="rId49"/>
    <p:sldId id="571" r:id="rId50"/>
    <p:sldId id="569" r:id="rId51"/>
    <p:sldId id="567" r:id="rId52"/>
    <p:sldId id="568" r:id="rId53"/>
    <p:sldId id="633" r:id="rId54"/>
    <p:sldId id="634" r:id="rId55"/>
    <p:sldId id="576" r:id="rId56"/>
    <p:sldId id="635"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00"/>
    <a:srgbClr val="E0B602"/>
    <a:srgbClr val="CCECFF"/>
    <a:srgbClr val="000066"/>
    <a:srgbClr val="CFA303"/>
    <a:srgbClr val="D2C304"/>
    <a:srgbClr val="FFFFCC"/>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52" autoAdjust="0"/>
    <p:restoredTop sz="75267" autoAdjust="0"/>
  </p:normalViewPr>
  <p:slideViewPr>
    <p:cSldViewPr snapToGrid="0">
      <p:cViewPr varScale="1">
        <p:scale>
          <a:sx n="60" d="100"/>
          <a:sy n="60" d="100"/>
        </p:scale>
        <p:origin x="2386" y="58"/>
      </p:cViewPr>
      <p:guideLst>
        <p:guide orient="horz" pos="2160"/>
        <p:guide pos="2880"/>
      </p:guideLst>
    </p:cSldViewPr>
  </p:slideViewPr>
  <p:outlineViewPr>
    <p:cViewPr>
      <p:scale>
        <a:sx n="33" d="100"/>
        <a:sy n="33" d="100"/>
      </p:scale>
      <p:origin x="0" y="8190"/>
    </p:cViewPr>
  </p:outlineViewPr>
  <p:notesTextViewPr>
    <p:cViewPr>
      <p:scale>
        <a:sx n="125" d="100"/>
        <a:sy n="125" d="100"/>
      </p:scale>
      <p:origin x="0" y="0"/>
    </p:cViewPr>
  </p:notesTextViewPr>
  <p:sorterViewPr>
    <p:cViewPr>
      <p:scale>
        <a:sx n="66" d="100"/>
        <a:sy n="66" d="100"/>
      </p:scale>
      <p:origin x="0" y="0"/>
    </p:cViewPr>
  </p:sorterViewPr>
  <p:notesViewPr>
    <p:cSldViewPr snapToGrid="0">
      <p:cViewPr>
        <p:scale>
          <a:sx n="100" d="100"/>
          <a:sy n="100" d="100"/>
        </p:scale>
        <p:origin x="1628" y="-142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48317D-8A8D-46BE-982F-5E933DCABB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A42738D-A9B1-40EB-8A91-65D4FD6578F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CFFC12-FB13-40BB-AF88-DF539BC90DFF}" type="datetimeFigureOut">
              <a:rPr lang="en-US" smtClean="0"/>
              <a:t>11/21/2021</a:t>
            </a:fld>
            <a:endParaRPr lang="en-US" dirty="0"/>
          </a:p>
        </p:txBody>
      </p:sp>
      <p:sp>
        <p:nvSpPr>
          <p:cNvPr id="4" name="Footer Placeholder 3">
            <a:extLst>
              <a:ext uri="{FF2B5EF4-FFF2-40B4-BE49-F238E27FC236}">
                <a16:creationId xmlns:a16="http://schemas.microsoft.com/office/drawing/2014/main" id="{62E427E9-BED2-42EB-8210-A59AE79CE13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B1ED10F-D4C3-4281-B741-D5F28624166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33B6C2-C936-481C-966D-6381857F3497}" type="slidenum">
              <a:rPr lang="en-US" smtClean="0"/>
              <a:t>‹#›</a:t>
            </a:fld>
            <a:endParaRPr lang="en-US" dirty="0"/>
          </a:p>
        </p:txBody>
      </p:sp>
    </p:spTree>
    <p:extLst>
      <p:ext uri="{BB962C8B-B14F-4D97-AF65-F5344CB8AC3E}">
        <p14:creationId xmlns:p14="http://schemas.microsoft.com/office/powerpoint/2010/main" val="1184706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vl1pPr>
          </a:lstStyle>
          <a:p>
            <a:pPr>
              <a:defRPr/>
            </a:pPr>
            <a:endParaRPr lang="en-US" dirty="0"/>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dirty="0"/>
          </a:p>
        </p:txBody>
      </p:sp>
      <p:sp>
        <p:nvSpPr>
          <p:cNvPr id="409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vl1pPr>
          </a:lstStyle>
          <a:p>
            <a:pPr>
              <a:defRPr/>
            </a:pPr>
            <a:endParaRPr lang="en-US" dirty="0"/>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875B5D7B-EB6B-4764-9926-B00067E1F3C0}" type="slidenum">
              <a:rPr lang="en-US"/>
              <a:pPr>
                <a:defRPr/>
              </a:pPr>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875B5D7B-EB6B-4764-9926-B00067E1F3C0}" type="slidenum">
              <a:rPr lang="en-US" smtClean="0"/>
              <a:pPr>
                <a:defRPr/>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75B5D7B-EB6B-4764-9926-B00067E1F3C0}" type="slidenum">
              <a:rPr lang="en-US" smtClean="0"/>
              <a:pPr>
                <a:defRPr/>
              </a:pPr>
              <a:t>5</a:t>
            </a:fld>
            <a:endParaRPr lang="en-US" dirty="0"/>
          </a:p>
        </p:txBody>
      </p:sp>
    </p:spTree>
    <p:extLst>
      <p:ext uri="{BB962C8B-B14F-4D97-AF65-F5344CB8AC3E}">
        <p14:creationId xmlns:p14="http://schemas.microsoft.com/office/powerpoint/2010/main" val="922853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75B5D7B-EB6B-4764-9926-B00067E1F3C0}" type="slidenum">
              <a:rPr lang="en-US" smtClean="0"/>
              <a:pPr>
                <a:defRPr/>
              </a:pPr>
              <a:t>43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75B5D7B-EB6B-4764-9926-B00067E1F3C0}" type="slidenum">
              <a:rPr lang="en-US" smtClean="0"/>
              <a:pPr>
                <a:defRPr/>
              </a:pPr>
              <a:t>47</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0" y="6320054"/>
            <a:ext cx="9141619" cy="6400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ctr">
              <a:lnSpc>
                <a:spcPct val="85000"/>
              </a:lnSpc>
              <a:defRPr sz="80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83310640-6119-4449-B2E0-6D24E45D9CA3}" type="slidenum">
              <a:rPr lang="en-US" smtClean="0"/>
              <a:pPr>
                <a:defRPr/>
              </a:pPr>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0553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4B22A165-353E-4E2F-BF00-399CE5D5A14C}" type="slidenum">
              <a:rPr lang="en-US" smtClean="0"/>
              <a:pPr>
                <a:defRPr/>
              </a:pPr>
              <a:t>‹#›</a:t>
            </a:fld>
            <a:endParaRPr lang="en-US" dirty="0"/>
          </a:p>
        </p:txBody>
      </p:sp>
    </p:spTree>
    <p:extLst>
      <p:ext uri="{BB962C8B-B14F-4D97-AF65-F5344CB8AC3E}">
        <p14:creationId xmlns:p14="http://schemas.microsoft.com/office/powerpoint/2010/main" val="934769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09B01C-79C9-4DC2-AF26-6F17AE96017A}"/>
              </a:ext>
            </a:extLst>
          </p:cNvPr>
          <p:cNvSpPr/>
          <p:nvPr userDrawn="1"/>
        </p:nvSpPr>
        <p:spPr>
          <a:xfrm>
            <a:off x="0" y="6400303"/>
            <a:ext cx="9144001" cy="457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2" name="Rectangle 11">
            <a:extLst>
              <a:ext uri="{FF2B5EF4-FFF2-40B4-BE49-F238E27FC236}">
                <a16:creationId xmlns:a16="http://schemas.microsoft.com/office/drawing/2014/main" id="{0650F080-38D0-48DA-840C-2351F2B663CC}"/>
              </a:ext>
            </a:extLst>
          </p:cNvPr>
          <p:cNvSpPr/>
          <p:nvPr userDrawn="1"/>
        </p:nvSpPr>
        <p:spPr>
          <a:xfrm>
            <a:off x="0" y="6333818"/>
            <a:ext cx="9144001" cy="6599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hasCustomPrompt="1"/>
          </p:nvPr>
        </p:nvSpPr>
        <p:spPr>
          <a:xfrm>
            <a:off x="6543675" y="412302"/>
            <a:ext cx="1971675" cy="5759898"/>
          </a:xfrm>
        </p:spPr>
        <p:txBody>
          <a:bodyPr vert="eaVert"/>
          <a:lstStyle>
            <a:lvl1pPr>
              <a:defRPr b="1"/>
            </a:lvl1pPr>
          </a:lstStyle>
          <a:p>
            <a:r>
              <a:rPr lang="en-US" dirty="0"/>
              <a:t>Click to </a:t>
            </a:r>
            <a:r>
              <a:rPr lang="en-US" dirty="0" err="1"/>
              <a:t>ebdit</a:t>
            </a:r>
            <a:r>
              <a:rPr lang="en-US" dirty="0"/>
              <a:t> Master title style</a:t>
            </a:r>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B143F93A-DDAF-4CA2-AD24-FE497280D121}" type="slidenum">
              <a:rPr lang="en-US" smtClean="0"/>
              <a:pPr>
                <a:defRPr/>
              </a:pPr>
              <a:t>‹#›</a:t>
            </a:fld>
            <a:endParaRPr lang="en-US" dirty="0"/>
          </a:p>
        </p:txBody>
      </p:sp>
    </p:spTree>
    <p:extLst>
      <p:ext uri="{BB962C8B-B14F-4D97-AF65-F5344CB8AC3E}">
        <p14:creationId xmlns:p14="http://schemas.microsoft.com/office/powerpoint/2010/main" val="4224266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381000" y="266700"/>
            <a:ext cx="7772400" cy="1104900"/>
          </a:xfrm>
        </p:spPr>
        <p:txBody>
          <a:bodyPr/>
          <a:lstStyle/>
          <a:p>
            <a:r>
              <a:rPr lang="en-US"/>
              <a:t>Click to edit Master title style</a:t>
            </a:r>
            <a:endParaRPr lang="en-GB"/>
          </a:p>
        </p:txBody>
      </p:sp>
      <p:sp>
        <p:nvSpPr>
          <p:cNvPr id="3" name="SmartArt Placeholder 2"/>
          <p:cNvSpPr>
            <a:spLocks noGrp="1"/>
          </p:cNvSpPr>
          <p:nvPr>
            <p:ph type="dgm" idx="1"/>
          </p:nvPr>
        </p:nvSpPr>
        <p:spPr>
          <a:xfrm>
            <a:off x="990600" y="1676400"/>
            <a:ext cx="7727950" cy="4114800"/>
          </a:xfrm>
        </p:spPr>
        <p:txBody>
          <a:bodyPr/>
          <a:lstStyle/>
          <a:p>
            <a:pPr lvl="0"/>
            <a:endParaRPr lang="en-GB" noProof="0" dirty="0"/>
          </a:p>
        </p:txBody>
      </p:sp>
    </p:spTree>
    <p:extLst>
      <p:ext uri="{BB962C8B-B14F-4D97-AF65-F5344CB8AC3E}">
        <p14:creationId xmlns:p14="http://schemas.microsoft.com/office/powerpoint/2010/main" val="2860800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A4BA128F-C9F6-4B51-8AD2-0CD5C04B925D}" type="slidenum">
              <a:rPr lang="en-US" smtClean="0"/>
              <a:pPr>
                <a:defRPr/>
              </a:pPr>
              <a:t>‹#›</a:t>
            </a:fld>
            <a:endParaRPr lang="en-US" dirty="0"/>
          </a:p>
        </p:txBody>
      </p:sp>
    </p:spTree>
    <p:extLst>
      <p:ext uri="{BB962C8B-B14F-4D97-AF65-F5344CB8AC3E}">
        <p14:creationId xmlns:p14="http://schemas.microsoft.com/office/powerpoint/2010/main" val="3162438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75E1DFA-6010-4FAB-A78E-16FBA293B3CD}"/>
              </a:ext>
            </a:extLst>
          </p:cNvPr>
          <p:cNvSpPr/>
          <p:nvPr userDrawn="1"/>
        </p:nvSpPr>
        <p:spPr>
          <a:xfrm>
            <a:off x="0" y="6400303"/>
            <a:ext cx="9144001" cy="457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1" name="Rectangle 10">
            <a:extLst>
              <a:ext uri="{FF2B5EF4-FFF2-40B4-BE49-F238E27FC236}">
                <a16:creationId xmlns:a16="http://schemas.microsoft.com/office/drawing/2014/main" id="{073606BD-886C-4A2B-9211-9D3299F2D9FC}"/>
              </a:ext>
            </a:extLst>
          </p:cNvPr>
          <p:cNvSpPr/>
          <p:nvPr userDrawn="1"/>
        </p:nvSpPr>
        <p:spPr>
          <a:xfrm>
            <a:off x="0" y="6333818"/>
            <a:ext cx="9144001" cy="6599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1">
                <a:solidFill>
                  <a:schemeClr val="tx1">
                    <a:lumMod val="85000"/>
                    <a:lumOff val="15000"/>
                  </a:schemeClr>
                </a:solidFill>
              </a:defRPr>
            </a:lvl1pPr>
          </a:lstStyle>
          <a:p>
            <a:r>
              <a:rPr lang="en-US" dirty="0"/>
              <a:t>Click to edit Master title style</a:t>
            </a:r>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917DA08-88A7-44A4-88EB-BEFC711C467F}" type="slidenum">
              <a:rPr lang="en-US" smtClean="0"/>
              <a:pPr>
                <a:defRPr/>
              </a:pPr>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4467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09C457E-B627-49CC-8D32-085D7FBF27A8}" type="slidenum">
              <a:rPr lang="en-US" smtClean="0"/>
              <a:pPr>
                <a:defRPr/>
              </a:pPr>
              <a:t>‹#›</a:t>
            </a:fld>
            <a:endParaRPr lang="en-US" dirty="0"/>
          </a:p>
        </p:txBody>
      </p:sp>
    </p:spTree>
    <p:extLst>
      <p:ext uri="{BB962C8B-B14F-4D97-AF65-F5344CB8AC3E}">
        <p14:creationId xmlns:p14="http://schemas.microsoft.com/office/powerpoint/2010/main" val="2298266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lvl1pPr>
              <a:defRPr b="1"/>
            </a:lvl1pPr>
          </a:lstStyle>
          <a:p>
            <a:r>
              <a:rPr lang="en-US" dirty="0"/>
              <a:t>Click to edit Master title style</a:t>
            </a:r>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D67E2158-BF3E-477B-8CEF-EC93C77D5E97}" type="slidenum">
              <a:rPr lang="en-US" smtClean="0"/>
              <a:pPr>
                <a:defRPr/>
              </a:pPr>
              <a:t>‹#›</a:t>
            </a:fld>
            <a:endParaRPr lang="en-US" dirty="0"/>
          </a:p>
        </p:txBody>
      </p:sp>
    </p:spTree>
    <p:extLst>
      <p:ext uri="{BB962C8B-B14F-4D97-AF65-F5344CB8AC3E}">
        <p14:creationId xmlns:p14="http://schemas.microsoft.com/office/powerpoint/2010/main" val="3479653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D3933F82-9CB1-454C-83B0-714B72DD90E9}" type="slidenum">
              <a:rPr lang="en-US" smtClean="0"/>
              <a:pPr>
                <a:defRPr/>
              </a:pPr>
              <a:t>‹#›</a:t>
            </a:fld>
            <a:endParaRPr lang="en-US" dirty="0"/>
          </a:p>
        </p:txBody>
      </p:sp>
    </p:spTree>
    <p:extLst>
      <p:ext uri="{BB962C8B-B14F-4D97-AF65-F5344CB8AC3E}">
        <p14:creationId xmlns:p14="http://schemas.microsoft.com/office/powerpoint/2010/main" val="3098745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C84EE11-156A-4E49-B922-DEAB3FDCBA39}"/>
              </a:ext>
            </a:extLst>
          </p:cNvPr>
          <p:cNvSpPr/>
          <p:nvPr userDrawn="1"/>
        </p:nvSpPr>
        <p:spPr>
          <a:xfrm>
            <a:off x="0" y="6367711"/>
            <a:ext cx="9144001" cy="457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endParaRPr lang="en-US" dirty="0"/>
          </a:p>
        </p:txBody>
      </p:sp>
      <p:sp>
        <p:nvSpPr>
          <p:cNvPr id="9" name="Slide Number Placeholder 8"/>
          <p:cNvSpPr>
            <a:spLocks noGrp="1"/>
          </p:cNvSpPr>
          <p:nvPr>
            <p:ph type="sldNum" sz="quarter" idx="12"/>
          </p:nvPr>
        </p:nvSpPr>
        <p:spPr/>
        <p:txBody>
          <a:bodyPr/>
          <a:lstStyle/>
          <a:p>
            <a:pPr>
              <a:defRPr/>
            </a:pPr>
            <a:fld id="{172CEDEC-E7A6-4846-B5D5-D0BC8ABC68FE}" type="slidenum">
              <a:rPr lang="en-US" smtClean="0"/>
              <a:pPr>
                <a:defRPr/>
              </a:pPr>
              <a:t>‹#›</a:t>
            </a:fld>
            <a:endParaRPr lang="en-US" dirty="0"/>
          </a:p>
        </p:txBody>
      </p:sp>
      <p:sp>
        <p:nvSpPr>
          <p:cNvPr id="11" name="Rectangle 10">
            <a:extLst>
              <a:ext uri="{FF2B5EF4-FFF2-40B4-BE49-F238E27FC236}">
                <a16:creationId xmlns:a16="http://schemas.microsoft.com/office/drawing/2014/main" id="{280D2CB0-3F73-42D4-A3F5-0CD6B0C2BC6C}"/>
              </a:ext>
            </a:extLst>
          </p:cNvPr>
          <p:cNvSpPr/>
          <p:nvPr userDrawn="1"/>
        </p:nvSpPr>
        <p:spPr>
          <a:xfrm>
            <a:off x="0" y="6333818"/>
            <a:ext cx="9144001" cy="6599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43394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1">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3600450" y="731520"/>
            <a:ext cx="4869180" cy="5257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pPr>
              <a:defRPr/>
            </a:pPr>
            <a:endParaRPr lang="en-US"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pPr>
              <a:defRPr/>
            </a:pP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1728B508-6ABC-412D-949F-29319B3E01B7}" type="slidenum">
              <a:rPr lang="en-US" smtClean="0"/>
              <a:pPr>
                <a:defRPr/>
              </a:pPr>
              <a:t>‹#›</a:t>
            </a:fld>
            <a:endParaRPr lang="en-US" dirty="0"/>
          </a:p>
        </p:txBody>
      </p:sp>
    </p:spTree>
    <p:extLst>
      <p:ext uri="{BB962C8B-B14F-4D97-AF65-F5344CB8AC3E}">
        <p14:creationId xmlns:p14="http://schemas.microsoft.com/office/powerpoint/2010/main" val="1940394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5234"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accent6">
              <a:lumMod val="20000"/>
              <a:lumOff val="8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09C457E-B627-49CC-8D32-085D7FBF27A8}" type="slidenum">
              <a:rPr lang="en-US" smtClean="0"/>
              <a:pPr>
                <a:defRPr/>
              </a:pPr>
              <a:t>‹#›</a:t>
            </a:fld>
            <a:endParaRPr lang="en-US" dirty="0"/>
          </a:p>
        </p:txBody>
      </p:sp>
    </p:spTree>
    <p:extLst>
      <p:ext uri="{BB962C8B-B14F-4D97-AF65-F5344CB8AC3E}">
        <p14:creationId xmlns:p14="http://schemas.microsoft.com/office/powerpoint/2010/main" val="2864228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6E84994-CF6E-4843-A8F3-25EB892134AD}"/>
              </a:ext>
            </a:extLst>
          </p:cNvPr>
          <p:cNvSpPr/>
          <p:nvPr userDrawn="1"/>
        </p:nvSpPr>
        <p:spPr>
          <a:xfrm>
            <a:off x="0" y="6447437"/>
            <a:ext cx="9144001" cy="457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7" name="Rectangle 6"/>
          <p:cNvSpPr/>
          <p:nvPr/>
        </p:nvSpPr>
        <p:spPr>
          <a:xfrm>
            <a:off x="0" y="6400800"/>
            <a:ext cx="9144001" cy="457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9" name="Rectangle 8"/>
          <p:cNvSpPr/>
          <p:nvPr/>
        </p:nvSpPr>
        <p:spPr>
          <a:xfrm>
            <a:off x="0" y="6334315"/>
            <a:ext cx="9144001" cy="6599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pPr>
              <a:defRPr/>
            </a:pPr>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pPr>
              <a:defRPr/>
            </a:pPr>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pPr>
              <a:defRPr/>
            </a:pPr>
            <a:fld id="{F09C457E-B627-49CC-8D32-085D7FBF27A8}" type="slidenum">
              <a:rPr lang="en-US" smtClean="0"/>
              <a:pPr>
                <a:defRPr/>
              </a:pPr>
              <a:t>‹#›</a:t>
            </a:fld>
            <a:endParaRPr lang="en-US" dirty="0"/>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B3290C8-11E5-4B7D-B6EB-E3BDFF1B5EA1}"/>
              </a:ext>
            </a:extLst>
          </p:cNvPr>
          <p:cNvSpPr/>
          <p:nvPr userDrawn="1"/>
        </p:nvSpPr>
        <p:spPr>
          <a:xfrm>
            <a:off x="0" y="6333818"/>
            <a:ext cx="9144001" cy="6599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29216442"/>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Lst>
  <p:txStyles>
    <p:titleStyle>
      <a:lvl1pPr algn="ctr"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idx="4294967295"/>
          </p:nvPr>
        </p:nvSpPr>
        <p:spPr>
          <a:xfrm>
            <a:off x="4113848" y="4761548"/>
            <a:ext cx="4862512" cy="1192212"/>
          </a:xfrm>
          <a:noFill/>
          <a:ln/>
        </p:spPr>
        <p:txBody>
          <a:bodyPr>
            <a:normAutofit lnSpcReduction="10000"/>
          </a:bodyPr>
          <a:lstStyle/>
          <a:p>
            <a:pPr algn="r">
              <a:buNone/>
            </a:pPr>
            <a:r>
              <a:rPr lang="en-US" sz="4400" b="1" dirty="0">
                <a:solidFill>
                  <a:schemeClr val="tx2"/>
                </a:solidFill>
                <a:latin typeface="Calibri" pitchFamily="34" charset="0"/>
                <a:cs typeface="Calibri" pitchFamily="34" charset="0"/>
              </a:rPr>
              <a:t>Project Planning and Acquisition</a:t>
            </a:r>
          </a:p>
          <a:p>
            <a:pPr algn="ctr">
              <a:buFont typeface="Monotype Sorts" pitchFamily="2" charset="2"/>
              <a:buChar char=" "/>
            </a:pPr>
            <a:endParaRPr lang="en-US" sz="4400" dirty="0">
              <a:latin typeface="Calibri" pitchFamily="34" charset="0"/>
              <a:cs typeface="Calibri" pitchFamily="34" charset="0"/>
            </a:endParaRPr>
          </a:p>
        </p:txBody>
      </p:sp>
      <p:sp>
        <p:nvSpPr>
          <p:cNvPr id="5" name="Title 3"/>
          <p:cNvSpPr txBox="1">
            <a:spLocks/>
          </p:cNvSpPr>
          <p:nvPr/>
        </p:nvSpPr>
        <p:spPr>
          <a:xfrm>
            <a:off x="980077" y="1770274"/>
            <a:ext cx="4978763" cy="1143000"/>
          </a:xfrm>
          <a:prstGeom prst="rect">
            <a:avLst/>
          </a:prstGeom>
        </p:spPr>
        <p:txBody>
          <a:bodyPr anchor="ctr">
            <a:no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4400" i="0" u="none" strike="noStrike" kern="1200" cap="none" spc="0" normalizeH="0" baseline="0" noProof="0" dirty="0">
                <a:ln>
                  <a:noFill/>
                </a:ln>
                <a:solidFill>
                  <a:srgbClr val="572314"/>
                </a:solidFill>
                <a:effectLst>
                  <a:outerShdw blurRad="38100" dist="38100" dir="2700000" algn="tl">
                    <a:srgbClr val="000000">
                      <a:alpha val="43137"/>
                    </a:srgbClr>
                  </a:outerShdw>
                </a:effectLst>
                <a:uLnTx/>
                <a:uFillTx/>
                <a:latin typeface="Tahoma" pitchFamily="34" charset="0"/>
                <a:ea typeface="Tahoma" pitchFamily="34" charset="0"/>
                <a:cs typeface="Tahoma" pitchFamily="34" charset="0"/>
              </a:rPr>
              <a:t>Managing Projects</a:t>
            </a:r>
            <a:endParaRPr kumimoji="0" lang="en-GB" sz="4400" i="0" u="none" strike="noStrike" kern="1200" cap="none" spc="0" normalizeH="0" baseline="0" noProof="0" dirty="0">
              <a:ln>
                <a:noFill/>
              </a:ln>
              <a:solidFill>
                <a:srgbClr val="572314"/>
              </a:solidFill>
              <a:effectLst>
                <a:outerShdw blurRad="38100" dist="38100" dir="2700000" algn="tl">
                  <a:srgbClr val="000000">
                    <a:alpha val="43137"/>
                  </a:srgbClr>
                </a:outerShdw>
              </a:effectLst>
              <a:uLnTx/>
              <a:uFillTx/>
              <a:latin typeface="Tahoma" pitchFamily="34" charset="0"/>
              <a:ea typeface="Tahoma" pitchFamily="34" charset="0"/>
              <a:cs typeface="Tahoma"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2"/>
          <a:srcRect l="19795" t="35625" r="35461" b="28333"/>
          <a:stretch>
            <a:fillRect/>
          </a:stretch>
        </p:blipFill>
        <p:spPr bwMode="auto">
          <a:xfrm>
            <a:off x="274320" y="502920"/>
            <a:ext cx="8564880" cy="557784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srcRect l="20264" t="62917" r="34758" b="15417"/>
          <a:stretch>
            <a:fillRect/>
          </a:stretch>
        </p:blipFill>
        <p:spPr bwMode="auto">
          <a:xfrm>
            <a:off x="310514" y="1417320"/>
            <a:ext cx="8574405" cy="4434840"/>
          </a:xfrm>
          <a:prstGeom prst="rect">
            <a:avLst/>
          </a:prstGeom>
          <a:noFill/>
          <a:ln w="9525">
            <a:noFill/>
            <a:miter lim="800000"/>
            <a:headEnd/>
            <a:tailEnd/>
          </a:ln>
          <a:effectLst/>
        </p:spPr>
      </p:pic>
      <p:sp>
        <p:nvSpPr>
          <p:cNvPr id="4" name="Title 1"/>
          <p:cNvSpPr>
            <a:spLocks noGrp="1"/>
          </p:cNvSpPr>
          <p:nvPr>
            <p:ph type="title" idx="4294967295"/>
          </p:nvPr>
        </p:nvSpPr>
        <p:spPr>
          <a:xfrm>
            <a:off x="361950" y="114459"/>
            <a:ext cx="7943850" cy="776922"/>
          </a:xfrm>
        </p:spPr>
        <p:txBody>
          <a:bodyPr/>
          <a:lstStyle/>
          <a:p>
            <a:r>
              <a:rPr lang="en-US" dirty="0"/>
              <a:t>Project Planning Tools</a:t>
            </a:r>
          </a:p>
        </p:txBody>
      </p:sp>
    </p:spTree>
    <p:extLst>
      <p:ext uri="{BB962C8B-B14F-4D97-AF65-F5344CB8AC3E}">
        <p14:creationId xmlns:p14="http://schemas.microsoft.com/office/powerpoint/2010/main" val="1990965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upload.wikimedia.org/wikipedia/commons/b/bb/Project_Management_(phases).png">
            <a:extLst>
              <a:ext uri="{FF2B5EF4-FFF2-40B4-BE49-F238E27FC236}">
                <a16:creationId xmlns:a16="http://schemas.microsoft.com/office/drawing/2014/main" id="{2F25C6E7-F87F-4F7C-93D7-24A86A8563A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519" y="1371600"/>
            <a:ext cx="7756961" cy="3749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9754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descr="pmi project management phasesको लागि तस्बिर परिणाम"/>
          <p:cNvPicPr>
            <a:picLocks noChangeAspect="1" noChangeArrowheads="1"/>
          </p:cNvPicPr>
          <p:nvPr/>
        </p:nvPicPr>
        <p:blipFill>
          <a:blip r:embed="rId2"/>
          <a:srcRect/>
          <a:stretch>
            <a:fillRect/>
          </a:stretch>
        </p:blipFill>
        <p:spPr bwMode="auto">
          <a:xfrm>
            <a:off x="0" y="579120"/>
            <a:ext cx="9127274" cy="5745480"/>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54953" y="350203"/>
            <a:ext cx="8645207" cy="5502275"/>
          </a:xfrm>
        </p:spPr>
        <p:txBody>
          <a:bodyPr>
            <a:normAutofit/>
          </a:bodyPr>
          <a:lstStyle/>
          <a:p>
            <a:r>
              <a:rPr lang="en-US" sz="3600" dirty="0"/>
              <a:t>Three essential elements on every project plan:  </a:t>
            </a:r>
            <a:r>
              <a:rPr lang="en-US" sz="3600" i="1" dirty="0"/>
              <a:t>scope</a:t>
            </a:r>
            <a:r>
              <a:rPr lang="en-US" sz="3600" dirty="0"/>
              <a:t>, </a:t>
            </a:r>
            <a:r>
              <a:rPr lang="en-US" sz="3600" i="1" dirty="0"/>
              <a:t>schedule</a:t>
            </a:r>
            <a:r>
              <a:rPr lang="en-US" sz="3600" dirty="0"/>
              <a:t>, and </a:t>
            </a:r>
            <a:r>
              <a:rPr lang="en-US" sz="3600" i="1" dirty="0"/>
              <a:t>budget</a:t>
            </a:r>
            <a:r>
              <a:rPr lang="en-US" sz="3600" dirty="0"/>
              <a:t>. </a:t>
            </a:r>
          </a:p>
          <a:p>
            <a:r>
              <a:rPr lang="en-US" sz="3600" dirty="0"/>
              <a:t>These elements are interdependent, and a change in one may cause a change in another to restore the balance of the project.  </a:t>
            </a:r>
          </a:p>
          <a:p>
            <a:r>
              <a:rPr lang="en-US" sz="3600" dirty="0"/>
              <a:t>All of these elements are tied together by quality:</a:t>
            </a:r>
          </a:p>
          <a:p>
            <a:pPr lvl="1"/>
            <a:r>
              <a:rPr lang="en-US" sz="2400" dirty="0"/>
              <a:t>Quality of the deliverables of the project—do these deliverables meet the expectations of the customer?</a:t>
            </a:r>
          </a:p>
          <a:p>
            <a:pPr lvl="1"/>
            <a:r>
              <a:rPr lang="en-US" sz="2400" dirty="0"/>
              <a:t>Quality of the project process—how well does the project management process work, and how should it be improved?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project charterको लागि तस्बिर परिणाम"/>
          <p:cNvPicPr>
            <a:picLocks noChangeAspect="1" noChangeArrowheads="1"/>
          </p:cNvPicPr>
          <p:nvPr/>
        </p:nvPicPr>
        <p:blipFill>
          <a:blip r:embed="rId2"/>
          <a:srcRect/>
          <a:stretch>
            <a:fillRect/>
          </a:stretch>
        </p:blipFill>
        <p:spPr bwMode="auto">
          <a:xfrm>
            <a:off x="744895" y="259080"/>
            <a:ext cx="8002866" cy="5913120"/>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200150" y="274638"/>
            <a:ext cx="4758690" cy="609282"/>
          </a:xfrm>
        </p:spPr>
        <p:txBody>
          <a:bodyPr>
            <a:normAutofit fontScale="90000"/>
          </a:bodyPr>
          <a:lstStyle/>
          <a:p>
            <a:r>
              <a:rPr lang="en-US" dirty="0"/>
              <a:t>Scope</a:t>
            </a:r>
          </a:p>
        </p:txBody>
      </p:sp>
      <p:pic>
        <p:nvPicPr>
          <p:cNvPr id="187394" name="Picture 2" descr="http://images.slideplayer.com/17/5271481/slides/slide_89.jpg"/>
          <p:cNvPicPr>
            <a:picLocks noChangeAspect="1" noChangeArrowheads="1"/>
          </p:cNvPicPr>
          <p:nvPr/>
        </p:nvPicPr>
        <p:blipFill>
          <a:blip r:embed="rId2" cstate="print">
            <a:extLst>
              <a:ext uri="{28A0092B-C50C-407E-A947-70E740481C1C}">
                <a14:useLocalDpi xmlns:a14="http://schemas.microsoft.com/office/drawing/2010/main" val="0"/>
              </a:ext>
            </a:extLst>
          </a:blip>
          <a:srcRect l="9044" t="22567" r="5471" b="16674"/>
          <a:stretch>
            <a:fillRect/>
          </a:stretch>
        </p:blipFill>
        <p:spPr bwMode="auto">
          <a:xfrm>
            <a:off x="339090" y="1097280"/>
            <a:ext cx="8454390" cy="5074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487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6" name="Picture 2" descr="https://encrypted-tbn0.gstatic.com/images?q=tbn:ANd9GcTImFLhcw5MV2M3U-s875PhtiOMYlnafq0-8IU6RaoqbYE16uQ1V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5023" y="237452"/>
            <a:ext cx="5098352" cy="29827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encrypted-tbn3.gstatic.com/images?q=tbn:ANd9GcSyGo6gc3QGCeiQx-aAWwL2EfChk0AFoTJ452k2vNhnTuoC7Yugr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0193" y="3429000"/>
            <a:ext cx="5446364" cy="2723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428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22" name="Picture 2" descr="http://www.pmexamsmartnotes.com/wp-content/uploads/project-scope-statem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52400"/>
            <a:ext cx="9144000" cy="614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199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5721" y="7937"/>
            <a:ext cx="8775065" cy="6453823"/>
          </a:xfrm>
        </p:spPr>
        <p:txBody>
          <a:bodyPr>
            <a:normAutofit/>
          </a:bodyPr>
          <a:lstStyle/>
          <a:p>
            <a:r>
              <a:rPr lang="en-US" sz="3200" b="1" dirty="0"/>
              <a:t>Scope creep </a:t>
            </a:r>
            <a:r>
              <a:rPr lang="en-US" sz="3200" dirty="0"/>
              <a:t>is a term that refers to the incremental expansion of the scope of a project, which may include and introduce more requirements that may not have been a part of the initial planning of the project, while nevertheless failing to adjust schedule and budget. </a:t>
            </a:r>
          </a:p>
          <a:p>
            <a:r>
              <a:rPr lang="en-US" sz="3200" dirty="0"/>
              <a:t>Scope creep may happen in small projects, as well as large projects. Scope creep may be introduced by technologists adding features not originally contemplated. </a:t>
            </a:r>
          </a:p>
          <a:p>
            <a:r>
              <a:rPr lang="en-US" sz="3200" dirty="0"/>
              <a:t>Scope creep may also occur when</a:t>
            </a:r>
            <a:br>
              <a:rPr lang="en-US" sz="3200" dirty="0"/>
            </a:br>
            <a:r>
              <a:rPr lang="en-US" sz="3200" dirty="0"/>
              <a:t>the customer has a difficult time</a:t>
            </a:r>
            <a:br>
              <a:rPr lang="en-US" sz="3200" dirty="0"/>
            </a:br>
            <a:r>
              <a:rPr lang="en-US" sz="3200" dirty="0"/>
              <a:t>making a decision.</a:t>
            </a:r>
          </a:p>
        </p:txBody>
      </p:sp>
      <p:sp>
        <p:nvSpPr>
          <p:cNvPr id="81922" name="AutoShape 2" descr="what is scope creepको लागि तस्बिर परिणाम"/>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8" name="Picture 2" descr="scope creepको लागि तस्बिर परिणाम"/>
          <p:cNvPicPr>
            <a:picLocks noChangeAspect="1" noChangeArrowheads="1"/>
          </p:cNvPicPr>
          <p:nvPr/>
        </p:nvPicPr>
        <p:blipFill>
          <a:blip r:embed="rId2"/>
          <a:srcRect t="18463" b="16935"/>
          <a:stretch>
            <a:fillRect/>
          </a:stretch>
        </p:blipFill>
        <p:spPr bwMode="auto">
          <a:xfrm>
            <a:off x="5955666" y="4529216"/>
            <a:ext cx="3002280" cy="1452166"/>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descr="Image result for characteristics of project"/>
          <p:cNvPicPr>
            <a:picLocks noChangeAspect="1" noChangeArrowheads="1"/>
          </p:cNvPicPr>
          <p:nvPr/>
        </p:nvPicPr>
        <p:blipFill rotWithShape="1">
          <a:blip r:embed="rId2"/>
          <a:srcRect t="6889"/>
          <a:stretch/>
        </p:blipFill>
        <p:spPr bwMode="auto">
          <a:xfrm>
            <a:off x="0" y="175259"/>
            <a:ext cx="9144000" cy="6385561"/>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13360" y="286214"/>
            <a:ext cx="8641080" cy="2167426"/>
            <a:chOff x="3453734" y="210014"/>
            <a:chExt cx="5492146" cy="1373726"/>
          </a:xfrm>
        </p:grpSpPr>
        <p:pic>
          <p:nvPicPr>
            <p:cNvPr id="5" name="Picture 4" descr="what is scope creepको लागि तस्बिर परिणाम"/>
            <p:cNvPicPr>
              <a:picLocks noChangeAspect="1" noChangeArrowheads="1"/>
            </p:cNvPicPr>
            <p:nvPr/>
          </p:nvPicPr>
          <p:blipFill>
            <a:blip r:embed="rId2"/>
            <a:srcRect l="3910" t="24157" r="8617" b="38627"/>
            <a:stretch>
              <a:fillRect/>
            </a:stretch>
          </p:blipFill>
          <p:spPr bwMode="auto">
            <a:xfrm>
              <a:off x="4526280" y="210014"/>
              <a:ext cx="4419600" cy="1359706"/>
            </a:xfrm>
            <a:prstGeom prst="rect">
              <a:avLst/>
            </a:prstGeom>
            <a:noFill/>
          </p:spPr>
        </p:pic>
        <p:pic>
          <p:nvPicPr>
            <p:cNvPr id="6" name="Picture 8" descr="PMBOK Guideको लागि तस्बिर परिणाम"/>
            <p:cNvPicPr>
              <a:picLocks noChangeAspect="1" noChangeArrowheads="1"/>
            </p:cNvPicPr>
            <p:nvPr/>
          </p:nvPicPr>
          <p:blipFill>
            <a:blip r:embed="rId3" cstate="print"/>
            <a:srcRect/>
            <a:stretch>
              <a:fillRect/>
            </a:stretch>
          </p:blipFill>
          <p:spPr bwMode="auto">
            <a:xfrm>
              <a:off x="3453734" y="213361"/>
              <a:ext cx="1057306" cy="1370379"/>
            </a:xfrm>
            <a:prstGeom prst="rect">
              <a:avLst/>
            </a:prstGeom>
            <a:noFill/>
          </p:spPr>
        </p:pic>
      </p:grpSp>
      <p:pic>
        <p:nvPicPr>
          <p:cNvPr id="7" name="Picture 2" descr="http://mtuity.com/wp-content/uploads/2016/01/pmdl020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3360" y="2712720"/>
            <a:ext cx="8641079" cy="35204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586" name="Picture 2" descr="http://image.slidesharecdn.com/managingscopecreep1-100315151141-phpapp02/95/managing-scope-creep-6-728.jpg?cb=1355739872"/>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l="6185" t="13957" r="7612" b="18562"/>
          <a:stretch>
            <a:fillRect/>
          </a:stretch>
        </p:blipFill>
        <p:spPr bwMode="auto">
          <a:xfrm>
            <a:off x="259079" y="396240"/>
            <a:ext cx="8534401" cy="5836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848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46188" y="274638"/>
            <a:ext cx="6099492" cy="715962"/>
          </a:xfrm>
        </p:spPr>
        <p:txBody>
          <a:bodyPr>
            <a:normAutofit fontScale="90000"/>
          </a:bodyPr>
          <a:lstStyle/>
          <a:p>
            <a:r>
              <a:rPr lang="en-US" dirty="0"/>
              <a:t>Schedule</a:t>
            </a:r>
          </a:p>
        </p:txBody>
      </p:sp>
      <p:pic>
        <p:nvPicPr>
          <p:cNvPr id="196610" name="Picture 2" descr="http://image.slidesharecdn.com/workbreakdownstructureppt-130410021152-phpapp02/95/work-breakdown-structure-ppt-3-638.jpg?cb=1365559983"/>
          <p:cNvPicPr>
            <a:picLocks noChangeAspect="1" noChangeArrowheads="1"/>
          </p:cNvPicPr>
          <p:nvPr/>
        </p:nvPicPr>
        <p:blipFill>
          <a:blip r:embed="rId2" cstate="print">
            <a:extLst>
              <a:ext uri="{28A0092B-C50C-407E-A947-70E740481C1C}">
                <a14:useLocalDpi xmlns:a14="http://schemas.microsoft.com/office/drawing/2010/main" val="0"/>
              </a:ext>
            </a:extLst>
          </a:blip>
          <a:srcRect l="15897" t="8390" b="10510"/>
          <a:stretch>
            <a:fillRect/>
          </a:stretch>
        </p:blipFill>
        <p:spPr bwMode="auto">
          <a:xfrm>
            <a:off x="289560" y="990600"/>
            <a:ext cx="8488680" cy="5288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65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ork breakdown structure examplesको लागि तस्बिर परिणाम">
            <a:extLst>
              <a:ext uri="{FF2B5EF4-FFF2-40B4-BE49-F238E27FC236}">
                <a16:creationId xmlns:a16="http://schemas.microsoft.com/office/drawing/2014/main" id="{045889DC-866F-4EB2-ACEB-E90A2229BACF}"/>
              </a:ext>
            </a:extLst>
          </p:cNvPr>
          <p:cNvPicPr>
            <a:picLocks noChangeAspect="1" noChangeArrowheads="1"/>
          </p:cNvPicPr>
          <p:nvPr/>
        </p:nvPicPr>
        <p:blipFill>
          <a:blip r:embed="rId2"/>
          <a:srcRect t="19986"/>
          <a:stretch>
            <a:fillRect/>
          </a:stretch>
        </p:blipFill>
        <p:spPr bwMode="auto">
          <a:xfrm>
            <a:off x="350520" y="365760"/>
            <a:ext cx="8397240" cy="5897880"/>
          </a:xfrm>
          <a:prstGeom prst="rect">
            <a:avLst/>
          </a:prstGeom>
          <a:noFill/>
        </p:spPr>
      </p:pic>
    </p:spTree>
    <p:extLst>
      <p:ext uri="{BB962C8B-B14F-4D97-AF65-F5344CB8AC3E}">
        <p14:creationId xmlns:p14="http://schemas.microsoft.com/office/powerpoint/2010/main" val="19729802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62" name="Picture 2" descr="http://www.exceltemp.com/wp-content/uploads/2014/07/WB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422" y="647055"/>
            <a:ext cx="8477498" cy="5433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2108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81000" y="502920"/>
            <a:ext cx="8934450" cy="427038"/>
          </a:xfrm>
        </p:spPr>
        <p:txBody>
          <a:bodyPr/>
          <a:lstStyle/>
          <a:p>
            <a:pPr>
              <a:buNone/>
            </a:pPr>
            <a:r>
              <a:rPr lang="en-US" sz="2400" dirty="0">
                <a:effectLst>
                  <a:outerShdw blurRad="38100" dist="38100" dir="2700000" algn="tl">
                    <a:srgbClr val="000000">
                      <a:alpha val="43137"/>
                    </a:srgbClr>
                  </a:outerShdw>
                </a:effectLst>
              </a:rPr>
              <a:t>Sample WBS for Building a Custom Bicycle</a:t>
            </a:r>
          </a:p>
        </p:txBody>
      </p:sp>
      <p:pic>
        <p:nvPicPr>
          <p:cNvPr id="86018" name="Picture 2" descr="wbs us department of defenceको लागि तस्बिर परिणाम"/>
          <p:cNvPicPr>
            <a:picLocks noChangeAspect="1" noChangeArrowheads="1"/>
          </p:cNvPicPr>
          <p:nvPr/>
        </p:nvPicPr>
        <p:blipFill>
          <a:blip r:embed="rId2">
            <a:grayscl/>
          </a:blip>
          <a:srcRect t="8163"/>
          <a:stretch>
            <a:fillRect/>
          </a:stretch>
        </p:blipFill>
        <p:spPr bwMode="auto">
          <a:xfrm>
            <a:off x="0" y="2179320"/>
            <a:ext cx="9094631" cy="3261360"/>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descr="work breakdown structure examples carको लागि तस्बिर परिणाम"/>
          <p:cNvPicPr>
            <a:picLocks noChangeAspect="1" noChangeArrowheads="1"/>
          </p:cNvPicPr>
          <p:nvPr/>
        </p:nvPicPr>
        <p:blipFill>
          <a:blip r:embed="rId2"/>
          <a:srcRect/>
          <a:stretch>
            <a:fillRect/>
          </a:stretch>
        </p:blipFill>
        <p:spPr bwMode="auto">
          <a:xfrm>
            <a:off x="411480" y="533400"/>
            <a:ext cx="8321040" cy="5669279"/>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सम्बन्धित छवि"/>
          <p:cNvPicPr>
            <a:picLocks noChangeAspect="1" noChangeArrowheads="1"/>
          </p:cNvPicPr>
          <p:nvPr/>
        </p:nvPicPr>
        <p:blipFill>
          <a:blip r:embed="rId2">
            <a:grayscl/>
          </a:blip>
          <a:srcRect/>
          <a:stretch>
            <a:fillRect/>
          </a:stretch>
        </p:blipFill>
        <p:spPr bwMode="auto">
          <a:xfrm>
            <a:off x="571500" y="434022"/>
            <a:ext cx="8282940" cy="5799138"/>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l="17335" t="8958" r="15666" b="12708"/>
          <a:stretch>
            <a:fillRect/>
          </a:stretch>
        </p:blipFill>
        <p:spPr bwMode="auto">
          <a:xfrm>
            <a:off x="213360" y="213360"/>
            <a:ext cx="8717280" cy="6019800"/>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70510" y="107633"/>
            <a:ext cx="7943850" cy="471487"/>
          </a:xfrm>
        </p:spPr>
        <p:txBody>
          <a:bodyPr>
            <a:normAutofit/>
          </a:bodyPr>
          <a:lstStyle/>
          <a:p>
            <a:r>
              <a:rPr lang="en-US" sz="2800" dirty="0"/>
              <a:t>Planning House Project</a:t>
            </a:r>
          </a:p>
        </p:txBody>
      </p:sp>
      <p:graphicFrame>
        <p:nvGraphicFramePr>
          <p:cNvPr id="5" name="Content Placeholder 3"/>
          <p:cNvGraphicFramePr>
            <a:graphicFrameLocks/>
          </p:cNvGraphicFramePr>
          <p:nvPr>
            <p:extLst>
              <p:ext uri="{D42A27DB-BD31-4B8C-83A1-F6EECF244321}">
                <p14:modId xmlns:p14="http://schemas.microsoft.com/office/powerpoint/2010/main" val="3022381023"/>
              </p:ext>
            </p:extLst>
          </p:nvPr>
        </p:nvGraphicFramePr>
        <p:xfrm>
          <a:off x="426720" y="731520"/>
          <a:ext cx="8534399" cy="5394960"/>
        </p:xfrm>
        <a:graphic>
          <a:graphicData uri="http://schemas.openxmlformats.org/drawingml/2006/table">
            <a:tbl>
              <a:tblPr firstRow="1" bandRow="1">
                <a:tableStyleId>{5C22544A-7EE6-4342-B048-85BDC9FD1C3A}</a:tableStyleId>
              </a:tblPr>
              <a:tblGrid>
                <a:gridCol w="655997">
                  <a:extLst>
                    <a:ext uri="{9D8B030D-6E8A-4147-A177-3AD203B41FA5}">
                      <a16:colId xmlns:a16="http://schemas.microsoft.com/office/drawing/2014/main" val="20000"/>
                    </a:ext>
                  </a:extLst>
                </a:gridCol>
                <a:gridCol w="1949295">
                  <a:extLst>
                    <a:ext uri="{9D8B030D-6E8A-4147-A177-3AD203B41FA5}">
                      <a16:colId xmlns:a16="http://schemas.microsoft.com/office/drawing/2014/main" val="20001"/>
                    </a:ext>
                  </a:extLst>
                </a:gridCol>
                <a:gridCol w="1299531">
                  <a:extLst>
                    <a:ext uri="{9D8B030D-6E8A-4147-A177-3AD203B41FA5}">
                      <a16:colId xmlns:a16="http://schemas.microsoft.com/office/drawing/2014/main" val="20002"/>
                    </a:ext>
                  </a:extLst>
                </a:gridCol>
                <a:gridCol w="4629576">
                  <a:extLst>
                    <a:ext uri="{9D8B030D-6E8A-4147-A177-3AD203B41FA5}">
                      <a16:colId xmlns:a16="http://schemas.microsoft.com/office/drawing/2014/main" val="20003"/>
                    </a:ext>
                  </a:extLst>
                </a:gridCol>
              </a:tblGrid>
              <a:tr h="613758">
                <a:tc>
                  <a:txBody>
                    <a:bodyPr/>
                    <a:lstStyle/>
                    <a:p>
                      <a:r>
                        <a:rPr lang="en-US" dirty="0"/>
                        <a:t>Task</a:t>
                      </a:r>
                    </a:p>
                  </a:txBody>
                  <a:tcPr>
                    <a:solidFill>
                      <a:schemeClr val="accent6"/>
                    </a:solidFill>
                  </a:tcPr>
                </a:tc>
                <a:tc>
                  <a:txBody>
                    <a:bodyPr/>
                    <a:lstStyle/>
                    <a:p>
                      <a:r>
                        <a:rPr lang="en-US" dirty="0"/>
                        <a:t>Follows Task(s)</a:t>
                      </a:r>
                    </a:p>
                  </a:txBody>
                  <a:tcPr>
                    <a:solidFill>
                      <a:schemeClr val="accent6"/>
                    </a:solidFill>
                  </a:tcPr>
                </a:tc>
                <a:tc>
                  <a:txBody>
                    <a:bodyPr/>
                    <a:lstStyle/>
                    <a:p>
                      <a:r>
                        <a:rPr lang="en-US" dirty="0"/>
                        <a:t>Weeks Duration</a:t>
                      </a:r>
                    </a:p>
                  </a:txBody>
                  <a:tcPr>
                    <a:solidFill>
                      <a:schemeClr val="accent6"/>
                    </a:solidFill>
                  </a:tcPr>
                </a:tc>
                <a:tc>
                  <a:txBody>
                    <a:bodyPr/>
                    <a:lstStyle/>
                    <a:p>
                      <a:r>
                        <a:rPr lang="en-US" dirty="0"/>
                        <a:t>Task Description</a:t>
                      </a:r>
                    </a:p>
                  </a:txBody>
                  <a:tcPr>
                    <a:solidFill>
                      <a:schemeClr val="accent6"/>
                    </a:solidFill>
                  </a:tcPr>
                </a:tc>
                <a:extLst>
                  <a:ext uri="{0D108BD9-81ED-4DB2-BD59-A6C34878D82A}">
                    <a16:rowId xmlns:a16="http://schemas.microsoft.com/office/drawing/2014/main" val="10000"/>
                  </a:ext>
                </a:extLst>
              </a:tr>
              <a:tr h="340679">
                <a:tc>
                  <a:txBody>
                    <a:bodyPr/>
                    <a:lstStyle/>
                    <a:p>
                      <a:r>
                        <a:rPr lang="en-US" dirty="0"/>
                        <a:t>A</a:t>
                      </a:r>
                    </a:p>
                  </a:txBody>
                  <a:tcPr/>
                </a:tc>
                <a:tc>
                  <a:txBody>
                    <a:bodyPr/>
                    <a:lstStyle/>
                    <a:p>
                      <a:r>
                        <a:rPr lang="en-US" dirty="0"/>
                        <a:t>Start</a:t>
                      </a:r>
                    </a:p>
                  </a:txBody>
                  <a:tcPr/>
                </a:tc>
                <a:tc>
                  <a:txBody>
                    <a:bodyPr/>
                    <a:lstStyle/>
                    <a:p>
                      <a:r>
                        <a:rPr lang="en-US" dirty="0"/>
                        <a:t>1.0</a:t>
                      </a:r>
                    </a:p>
                  </a:txBody>
                  <a:tcPr/>
                </a:tc>
                <a:tc>
                  <a:txBody>
                    <a:bodyPr/>
                    <a:lstStyle/>
                    <a:p>
                      <a:r>
                        <a:rPr lang="en-US" dirty="0"/>
                        <a:t>Clear</a:t>
                      </a:r>
                      <a:r>
                        <a:rPr lang="en-US" baseline="0" dirty="0"/>
                        <a:t> site</a:t>
                      </a:r>
                      <a:endParaRPr lang="en-US" dirty="0"/>
                    </a:p>
                  </a:txBody>
                  <a:tcPr/>
                </a:tc>
                <a:extLst>
                  <a:ext uri="{0D108BD9-81ED-4DB2-BD59-A6C34878D82A}">
                    <a16:rowId xmlns:a16="http://schemas.microsoft.com/office/drawing/2014/main" val="10001"/>
                  </a:ext>
                </a:extLst>
              </a:tr>
              <a:tr h="340679">
                <a:tc>
                  <a:txBody>
                    <a:bodyPr/>
                    <a:lstStyle/>
                    <a:p>
                      <a:r>
                        <a:rPr lang="en-US" dirty="0"/>
                        <a:t>B</a:t>
                      </a:r>
                    </a:p>
                  </a:txBody>
                  <a:tcPr/>
                </a:tc>
                <a:tc>
                  <a:txBody>
                    <a:bodyPr/>
                    <a:lstStyle/>
                    <a:p>
                      <a:r>
                        <a:rPr lang="en-US" dirty="0"/>
                        <a:t>Start</a:t>
                      </a:r>
                    </a:p>
                  </a:txBody>
                  <a:tcPr/>
                </a:tc>
                <a:tc>
                  <a:txBody>
                    <a:bodyPr/>
                    <a:lstStyle/>
                    <a:p>
                      <a:r>
                        <a:rPr lang="en-US" dirty="0"/>
                        <a:t>0.6</a:t>
                      </a:r>
                    </a:p>
                  </a:txBody>
                  <a:tcPr/>
                </a:tc>
                <a:tc>
                  <a:txBody>
                    <a:bodyPr/>
                    <a:lstStyle/>
                    <a:p>
                      <a:r>
                        <a:rPr lang="en-US" dirty="0"/>
                        <a:t>Obtain Lumber and other</a:t>
                      </a:r>
                      <a:r>
                        <a:rPr lang="en-US" baseline="0" dirty="0"/>
                        <a:t> materials</a:t>
                      </a:r>
                      <a:endParaRPr lang="en-US" dirty="0"/>
                    </a:p>
                  </a:txBody>
                  <a:tcPr/>
                </a:tc>
                <a:extLst>
                  <a:ext uri="{0D108BD9-81ED-4DB2-BD59-A6C34878D82A}">
                    <a16:rowId xmlns:a16="http://schemas.microsoft.com/office/drawing/2014/main" val="10002"/>
                  </a:ext>
                </a:extLst>
              </a:tr>
              <a:tr h="340679">
                <a:tc>
                  <a:txBody>
                    <a:bodyPr/>
                    <a:lstStyle/>
                    <a:p>
                      <a:r>
                        <a:rPr lang="en-US" dirty="0"/>
                        <a:t>C</a:t>
                      </a:r>
                    </a:p>
                  </a:txBody>
                  <a:tcPr/>
                </a:tc>
                <a:tc>
                  <a:txBody>
                    <a:bodyPr/>
                    <a:lstStyle/>
                    <a:p>
                      <a:r>
                        <a:rPr lang="en-US" dirty="0"/>
                        <a:t>Start</a:t>
                      </a:r>
                    </a:p>
                  </a:txBody>
                  <a:tcPr/>
                </a:tc>
                <a:tc>
                  <a:txBody>
                    <a:bodyPr/>
                    <a:lstStyle/>
                    <a:p>
                      <a:r>
                        <a:rPr lang="en-US" dirty="0"/>
                        <a:t>2.0</a:t>
                      </a:r>
                    </a:p>
                  </a:txBody>
                  <a:tcPr/>
                </a:tc>
                <a:tc>
                  <a:txBody>
                    <a:bodyPr/>
                    <a:lstStyle/>
                    <a:p>
                      <a:r>
                        <a:rPr lang="en-US" dirty="0"/>
                        <a:t>Obtain</a:t>
                      </a:r>
                      <a:r>
                        <a:rPr lang="en-US" baseline="0" dirty="0"/>
                        <a:t> other materials and components</a:t>
                      </a:r>
                      <a:endParaRPr lang="en-US" dirty="0"/>
                    </a:p>
                  </a:txBody>
                  <a:tcPr/>
                </a:tc>
                <a:extLst>
                  <a:ext uri="{0D108BD9-81ED-4DB2-BD59-A6C34878D82A}">
                    <a16:rowId xmlns:a16="http://schemas.microsoft.com/office/drawing/2014/main" val="10003"/>
                  </a:ext>
                </a:extLst>
              </a:tr>
              <a:tr h="340679">
                <a:tc>
                  <a:txBody>
                    <a:bodyPr/>
                    <a:lstStyle/>
                    <a:p>
                      <a:r>
                        <a:rPr lang="en-US" dirty="0"/>
                        <a:t>D</a:t>
                      </a:r>
                    </a:p>
                  </a:txBody>
                  <a:tcPr/>
                </a:tc>
                <a:tc>
                  <a:txBody>
                    <a:bodyPr/>
                    <a:lstStyle/>
                    <a:p>
                      <a:r>
                        <a:rPr lang="en-US" dirty="0"/>
                        <a:t>B</a:t>
                      </a:r>
                    </a:p>
                  </a:txBody>
                  <a:tcPr/>
                </a:tc>
                <a:tc>
                  <a:txBody>
                    <a:bodyPr/>
                    <a:lstStyle/>
                    <a:p>
                      <a:r>
                        <a:rPr lang="en-US" dirty="0"/>
                        <a:t>2.0</a:t>
                      </a:r>
                    </a:p>
                  </a:txBody>
                  <a:tcPr/>
                </a:tc>
                <a:tc>
                  <a:txBody>
                    <a:bodyPr/>
                    <a:lstStyle/>
                    <a:p>
                      <a:r>
                        <a:rPr lang="en-US" dirty="0"/>
                        <a:t>Prefabricate wall panels</a:t>
                      </a:r>
                    </a:p>
                  </a:txBody>
                  <a:tcPr/>
                </a:tc>
                <a:extLst>
                  <a:ext uri="{0D108BD9-81ED-4DB2-BD59-A6C34878D82A}">
                    <a16:rowId xmlns:a16="http://schemas.microsoft.com/office/drawing/2014/main" val="10004"/>
                  </a:ext>
                </a:extLst>
              </a:tr>
              <a:tr h="340679">
                <a:tc>
                  <a:txBody>
                    <a:bodyPr/>
                    <a:lstStyle/>
                    <a:p>
                      <a:r>
                        <a:rPr lang="en-US" dirty="0"/>
                        <a:t>E</a:t>
                      </a:r>
                    </a:p>
                  </a:txBody>
                  <a:tcPr/>
                </a:tc>
                <a:tc>
                  <a:txBody>
                    <a:bodyPr/>
                    <a:lstStyle/>
                    <a:p>
                      <a:r>
                        <a:rPr lang="en-US" dirty="0"/>
                        <a:t>B</a:t>
                      </a:r>
                    </a:p>
                  </a:txBody>
                  <a:tcPr/>
                </a:tc>
                <a:tc>
                  <a:txBody>
                    <a:bodyPr/>
                    <a:lstStyle/>
                    <a:p>
                      <a:r>
                        <a:rPr lang="en-US" dirty="0"/>
                        <a:t>0.8</a:t>
                      </a:r>
                    </a:p>
                  </a:txBody>
                  <a:tcPr/>
                </a:tc>
                <a:tc>
                  <a:txBody>
                    <a:bodyPr/>
                    <a:lstStyle/>
                    <a:p>
                      <a:r>
                        <a:rPr lang="en-US" dirty="0"/>
                        <a:t>Prefabricate</a:t>
                      </a:r>
                      <a:r>
                        <a:rPr lang="en-US" baseline="0" dirty="0"/>
                        <a:t> roof trusses</a:t>
                      </a:r>
                      <a:endParaRPr lang="en-US" dirty="0"/>
                    </a:p>
                  </a:txBody>
                  <a:tcPr/>
                </a:tc>
                <a:extLst>
                  <a:ext uri="{0D108BD9-81ED-4DB2-BD59-A6C34878D82A}">
                    <a16:rowId xmlns:a16="http://schemas.microsoft.com/office/drawing/2014/main" val="10005"/>
                  </a:ext>
                </a:extLst>
              </a:tr>
              <a:tr h="340679">
                <a:tc>
                  <a:txBody>
                    <a:bodyPr/>
                    <a:lstStyle/>
                    <a:p>
                      <a:r>
                        <a:rPr lang="en-US" dirty="0"/>
                        <a:t>F</a:t>
                      </a:r>
                    </a:p>
                  </a:txBody>
                  <a:tcPr/>
                </a:tc>
                <a:tc>
                  <a:txBody>
                    <a:bodyPr/>
                    <a:lstStyle/>
                    <a:p>
                      <a:r>
                        <a:rPr lang="en-US" dirty="0"/>
                        <a:t>A,B</a:t>
                      </a:r>
                    </a:p>
                  </a:txBody>
                  <a:tcPr/>
                </a:tc>
                <a:tc>
                  <a:txBody>
                    <a:bodyPr/>
                    <a:lstStyle/>
                    <a:p>
                      <a:r>
                        <a:rPr lang="en-US" dirty="0"/>
                        <a:t>1.0</a:t>
                      </a:r>
                    </a:p>
                  </a:txBody>
                  <a:tcPr/>
                </a:tc>
                <a:tc>
                  <a:txBody>
                    <a:bodyPr/>
                    <a:lstStyle/>
                    <a:p>
                      <a:r>
                        <a:rPr lang="en-US" dirty="0"/>
                        <a:t>Form and pour footings and floor slab</a:t>
                      </a:r>
                    </a:p>
                  </a:txBody>
                  <a:tcPr/>
                </a:tc>
                <a:extLst>
                  <a:ext uri="{0D108BD9-81ED-4DB2-BD59-A6C34878D82A}">
                    <a16:rowId xmlns:a16="http://schemas.microsoft.com/office/drawing/2014/main" val="10006"/>
                  </a:ext>
                </a:extLst>
              </a:tr>
              <a:tr h="340679">
                <a:tc>
                  <a:txBody>
                    <a:bodyPr/>
                    <a:lstStyle/>
                    <a:p>
                      <a:r>
                        <a:rPr lang="en-US" dirty="0"/>
                        <a:t>G</a:t>
                      </a:r>
                    </a:p>
                  </a:txBody>
                  <a:tcPr/>
                </a:tc>
                <a:tc>
                  <a:txBody>
                    <a:bodyPr/>
                    <a:lstStyle/>
                    <a:p>
                      <a:r>
                        <a:rPr lang="en-US" dirty="0"/>
                        <a:t>D,F</a:t>
                      </a:r>
                    </a:p>
                  </a:txBody>
                  <a:tcPr/>
                </a:tc>
                <a:tc>
                  <a:txBody>
                    <a:bodyPr/>
                    <a:lstStyle/>
                    <a:p>
                      <a:r>
                        <a:rPr lang="en-US" dirty="0"/>
                        <a:t>0.6</a:t>
                      </a:r>
                    </a:p>
                  </a:txBody>
                  <a:tcPr/>
                </a:tc>
                <a:tc>
                  <a:txBody>
                    <a:bodyPr/>
                    <a:lstStyle/>
                    <a:p>
                      <a:r>
                        <a:rPr lang="en-US" dirty="0"/>
                        <a:t>Erect wall panels</a:t>
                      </a:r>
                    </a:p>
                  </a:txBody>
                  <a:tcPr/>
                </a:tc>
                <a:extLst>
                  <a:ext uri="{0D108BD9-81ED-4DB2-BD59-A6C34878D82A}">
                    <a16:rowId xmlns:a16="http://schemas.microsoft.com/office/drawing/2014/main" val="10007"/>
                  </a:ext>
                </a:extLst>
              </a:tr>
              <a:tr h="340679">
                <a:tc>
                  <a:txBody>
                    <a:bodyPr/>
                    <a:lstStyle/>
                    <a:p>
                      <a:r>
                        <a:rPr lang="en-US" dirty="0"/>
                        <a:t>H</a:t>
                      </a:r>
                    </a:p>
                  </a:txBody>
                  <a:tcPr/>
                </a:tc>
                <a:tc>
                  <a:txBody>
                    <a:bodyPr/>
                    <a:lstStyle/>
                    <a:p>
                      <a:r>
                        <a:rPr lang="en-US" dirty="0"/>
                        <a:t>E,G</a:t>
                      </a:r>
                    </a:p>
                  </a:txBody>
                  <a:tcPr/>
                </a:tc>
                <a:tc>
                  <a:txBody>
                    <a:bodyPr/>
                    <a:lstStyle/>
                    <a:p>
                      <a:r>
                        <a:rPr lang="en-US" dirty="0"/>
                        <a:t>0.2</a:t>
                      </a:r>
                    </a:p>
                  </a:txBody>
                  <a:tcPr/>
                </a:tc>
                <a:tc>
                  <a:txBody>
                    <a:bodyPr/>
                    <a:lstStyle/>
                    <a:p>
                      <a:r>
                        <a:rPr lang="en-US" dirty="0"/>
                        <a:t>Erect roof trusses</a:t>
                      </a:r>
                    </a:p>
                  </a:txBody>
                  <a:tcPr/>
                </a:tc>
                <a:extLst>
                  <a:ext uri="{0D108BD9-81ED-4DB2-BD59-A6C34878D82A}">
                    <a16:rowId xmlns:a16="http://schemas.microsoft.com/office/drawing/2014/main" val="10008"/>
                  </a:ext>
                </a:extLst>
              </a:tr>
              <a:tr h="340679">
                <a:tc>
                  <a:txBody>
                    <a:bodyPr/>
                    <a:lstStyle/>
                    <a:p>
                      <a:r>
                        <a:rPr lang="en-US" dirty="0"/>
                        <a:t>J</a:t>
                      </a:r>
                    </a:p>
                  </a:txBody>
                  <a:tcPr/>
                </a:tc>
                <a:tc>
                  <a:txBody>
                    <a:bodyPr/>
                    <a:lstStyle/>
                    <a:p>
                      <a:r>
                        <a:rPr lang="en-US" dirty="0"/>
                        <a:t>C,H</a:t>
                      </a:r>
                    </a:p>
                  </a:txBody>
                  <a:tcPr/>
                </a:tc>
                <a:tc>
                  <a:txBody>
                    <a:bodyPr/>
                    <a:lstStyle/>
                    <a:p>
                      <a:r>
                        <a:rPr lang="en-US" dirty="0"/>
                        <a:t>0.6</a:t>
                      </a:r>
                    </a:p>
                  </a:txBody>
                  <a:tcPr/>
                </a:tc>
                <a:tc>
                  <a:txBody>
                    <a:bodyPr/>
                    <a:lstStyle/>
                    <a:p>
                      <a:r>
                        <a:rPr lang="en-US" dirty="0"/>
                        <a:t>Complete</a:t>
                      </a:r>
                      <a:r>
                        <a:rPr lang="en-US" baseline="0" dirty="0"/>
                        <a:t> roof</a:t>
                      </a:r>
                      <a:endParaRPr lang="en-US" dirty="0"/>
                    </a:p>
                  </a:txBody>
                  <a:tcPr/>
                </a:tc>
                <a:extLst>
                  <a:ext uri="{0D108BD9-81ED-4DB2-BD59-A6C34878D82A}">
                    <a16:rowId xmlns:a16="http://schemas.microsoft.com/office/drawing/2014/main" val="10009"/>
                  </a:ext>
                </a:extLst>
              </a:tr>
              <a:tr h="340679">
                <a:tc>
                  <a:txBody>
                    <a:bodyPr/>
                    <a:lstStyle/>
                    <a:p>
                      <a:r>
                        <a:rPr lang="en-US" dirty="0"/>
                        <a:t>K</a:t>
                      </a:r>
                    </a:p>
                  </a:txBody>
                  <a:tcPr/>
                </a:tc>
                <a:tc>
                  <a:txBody>
                    <a:bodyPr/>
                    <a:lstStyle/>
                    <a:p>
                      <a:r>
                        <a:rPr lang="en-US" dirty="0"/>
                        <a:t>J</a:t>
                      </a:r>
                    </a:p>
                  </a:txBody>
                  <a:tcPr/>
                </a:tc>
                <a:tc>
                  <a:txBody>
                    <a:bodyPr/>
                    <a:lstStyle/>
                    <a:p>
                      <a:r>
                        <a:rPr lang="en-US" dirty="0"/>
                        <a:t>2.0</a:t>
                      </a:r>
                    </a:p>
                  </a:txBody>
                  <a:tcPr/>
                </a:tc>
                <a:tc>
                  <a:txBody>
                    <a:bodyPr/>
                    <a:lstStyle/>
                    <a:p>
                      <a:r>
                        <a:rPr lang="en-US" dirty="0"/>
                        <a:t>Finish interior</a:t>
                      </a:r>
                    </a:p>
                  </a:txBody>
                  <a:tcPr/>
                </a:tc>
                <a:extLst>
                  <a:ext uri="{0D108BD9-81ED-4DB2-BD59-A6C34878D82A}">
                    <a16:rowId xmlns:a16="http://schemas.microsoft.com/office/drawing/2014/main" val="10010"/>
                  </a:ext>
                </a:extLst>
              </a:tr>
              <a:tr h="340679">
                <a:tc>
                  <a:txBody>
                    <a:bodyPr/>
                    <a:lstStyle/>
                    <a:p>
                      <a:r>
                        <a:rPr lang="en-US" dirty="0"/>
                        <a:t>L</a:t>
                      </a:r>
                    </a:p>
                  </a:txBody>
                  <a:tcPr/>
                </a:tc>
                <a:tc>
                  <a:txBody>
                    <a:bodyPr/>
                    <a:lstStyle/>
                    <a:p>
                      <a:r>
                        <a:rPr lang="en-US" dirty="0"/>
                        <a:t>J</a:t>
                      </a:r>
                    </a:p>
                  </a:txBody>
                  <a:tcPr/>
                </a:tc>
                <a:tc>
                  <a:txBody>
                    <a:bodyPr/>
                    <a:lstStyle/>
                    <a:p>
                      <a:r>
                        <a:rPr lang="en-US" dirty="0"/>
                        <a:t>1.0</a:t>
                      </a:r>
                    </a:p>
                  </a:txBody>
                  <a:tcPr/>
                </a:tc>
                <a:tc>
                  <a:txBody>
                    <a:bodyPr/>
                    <a:lstStyle/>
                    <a:p>
                      <a:r>
                        <a:rPr lang="en-US" dirty="0"/>
                        <a:t>Finish</a:t>
                      </a:r>
                      <a:r>
                        <a:rPr lang="en-US" baseline="0" dirty="0"/>
                        <a:t> exterior</a:t>
                      </a:r>
                      <a:endParaRPr lang="en-US" dirty="0"/>
                    </a:p>
                  </a:txBody>
                  <a:tcPr/>
                </a:tc>
                <a:extLst>
                  <a:ext uri="{0D108BD9-81ED-4DB2-BD59-A6C34878D82A}">
                    <a16:rowId xmlns:a16="http://schemas.microsoft.com/office/drawing/2014/main" val="10011"/>
                  </a:ext>
                </a:extLst>
              </a:tr>
              <a:tr h="340679">
                <a:tc>
                  <a:txBody>
                    <a:bodyPr/>
                    <a:lstStyle/>
                    <a:p>
                      <a:r>
                        <a:rPr lang="en-US" dirty="0"/>
                        <a:t>M</a:t>
                      </a:r>
                    </a:p>
                  </a:txBody>
                  <a:tcPr/>
                </a:tc>
                <a:tc>
                  <a:txBody>
                    <a:bodyPr/>
                    <a:lstStyle/>
                    <a:p>
                      <a:r>
                        <a:rPr lang="en-US" dirty="0"/>
                        <a:t>L</a:t>
                      </a:r>
                    </a:p>
                  </a:txBody>
                  <a:tcPr/>
                </a:tc>
                <a:tc>
                  <a:txBody>
                    <a:bodyPr/>
                    <a:lstStyle/>
                    <a:p>
                      <a:r>
                        <a:rPr lang="en-US" dirty="0"/>
                        <a:t>0.4</a:t>
                      </a:r>
                    </a:p>
                  </a:txBody>
                  <a:tcPr/>
                </a:tc>
                <a:tc>
                  <a:txBody>
                    <a:bodyPr/>
                    <a:lstStyle/>
                    <a:p>
                      <a:r>
                        <a:rPr lang="en-US" dirty="0"/>
                        <a:t>Clean up site</a:t>
                      </a:r>
                    </a:p>
                  </a:txBody>
                  <a:tcPr/>
                </a:tc>
                <a:extLst>
                  <a:ext uri="{0D108BD9-81ED-4DB2-BD59-A6C34878D82A}">
                    <a16:rowId xmlns:a16="http://schemas.microsoft.com/office/drawing/2014/main" val="10012"/>
                  </a:ext>
                </a:extLst>
              </a:tr>
              <a:tr h="340679">
                <a:tc>
                  <a:txBody>
                    <a:bodyPr/>
                    <a:lstStyle/>
                    <a:p>
                      <a:r>
                        <a:rPr lang="en-US" dirty="0"/>
                        <a:t>N</a:t>
                      </a:r>
                    </a:p>
                  </a:txBody>
                  <a:tcPr/>
                </a:tc>
                <a:tc>
                  <a:txBody>
                    <a:bodyPr/>
                    <a:lstStyle/>
                    <a:p>
                      <a:r>
                        <a:rPr lang="en-US" dirty="0"/>
                        <a:t>K,M</a:t>
                      </a:r>
                    </a:p>
                  </a:txBody>
                  <a:tcPr/>
                </a:tc>
                <a:tc>
                  <a:txBody>
                    <a:bodyPr/>
                    <a:lstStyle/>
                    <a:p>
                      <a:r>
                        <a:rPr lang="en-US" dirty="0"/>
                        <a:t>0.2</a:t>
                      </a:r>
                    </a:p>
                  </a:txBody>
                  <a:tcPr/>
                </a:tc>
                <a:tc>
                  <a:txBody>
                    <a:bodyPr/>
                    <a:lstStyle/>
                    <a:p>
                      <a:r>
                        <a:rPr lang="en-US" dirty="0"/>
                        <a:t>Final inspection</a:t>
                      </a:r>
                      <a:r>
                        <a:rPr lang="en-US" baseline="0" dirty="0"/>
                        <a:t> and approval</a:t>
                      </a:r>
                      <a:endParaRPr lang="en-US" dirty="0"/>
                    </a:p>
                  </a:txBody>
                  <a:tcPr/>
                </a:tc>
                <a:extLst>
                  <a:ext uri="{0D108BD9-81ED-4DB2-BD59-A6C34878D82A}">
                    <a16:rowId xmlns:a16="http://schemas.microsoft.com/office/drawing/2014/main" val="10013"/>
                  </a:ext>
                </a:extLst>
              </a:tr>
            </a:tbl>
          </a:graphicData>
        </a:graphic>
      </p:graphicFrame>
      <p:sp>
        <p:nvSpPr>
          <p:cNvPr id="6" name="Oval 5"/>
          <p:cNvSpPr/>
          <p:nvPr/>
        </p:nvSpPr>
        <p:spPr>
          <a:xfrm>
            <a:off x="6328410" y="3962400"/>
            <a:ext cx="2545080" cy="141732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itchFamily="18" charset="0"/>
                <a:cs typeface="Times New Roman" pitchFamily="18" charset="0"/>
              </a:rPr>
              <a:t>Consider a 5 day week.                           </a:t>
            </a:r>
          </a:p>
          <a:p>
            <a:pPr algn="ctr"/>
            <a:endParaRPr lang="en-US" sz="1600" dirty="0">
              <a:latin typeface="Times New Roman" pitchFamily="18" charset="0"/>
              <a:cs typeface="Times New Roman" pitchFamily="18" charset="0"/>
            </a:endParaRPr>
          </a:p>
          <a:p>
            <a:pPr algn="ctr"/>
            <a:r>
              <a:rPr lang="en-US" sz="1600" dirty="0">
                <a:latin typeface="Times New Roman" pitchFamily="18" charset="0"/>
                <a:cs typeface="Times New Roman" pitchFamily="18" charset="0"/>
              </a:rPr>
              <a:t>8-hour day is 0.2 week</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1231900" y="274638"/>
            <a:ext cx="7912100" cy="1143000"/>
          </a:xfrm>
          <a:noFill/>
          <a:ln/>
        </p:spPr>
        <p:txBody>
          <a:bodyPr>
            <a:normAutofit/>
          </a:bodyPr>
          <a:lstStyle/>
          <a:p>
            <a:r>
              <a:rPr lang="en-US" dirty="0"/>
              <a:t>Characteristics of Project</a:t>
            </a:r>
          </a:p>
        </p:txBody>
      </p:sp>
      <p:sp>
        <p:nvSpPr>
          <p:cNvPr id="5123" name="Rectangle 3"/>
          <p:cNvSpPr>
            <a:spLocks noGrp="1" noChangeArrowheads="1"/>
          </p:cNvSpPr>
          <p:nvPr>
            <p:ph type="body" idx="4294967295"/>
          </p:nvPr>
        </p:nvSpPr>
        <p:spPr>
          <a:xfrm>
            <a:off x="243840" y="1402716"/>
            <a:ext cx="8900160" cy="5013324"/>
          </a:xfrm>
          <a:noFill/>
          <a:ln/>
        </p:spPr>
        <p:txBody>
          <a:bodyPr>
            <a:normAutofit/>
          </a:bodyPr>
          <a:lstStyle/>
          <a:p>
            <a:pPr>
              <a:lnSpc>
                <a:spcPct val="90000"/>
              </a:lnSpc>
            </a:pPr>
            <a:r>
              <a:rPr lang="en-US" sz="3200" dirty="0"/>
              <a:t>A </a:t>
            </a:r>
            <a:r>
              <a:rPr lang="en-US" sz="3200" b="1" dirty="0"/>
              <a:t>project</a:t>
            </a:r>
            <a:r>
              <a:rPr lang="en-US" sz="3200" dirty="0"/>
              <a:t> represents a collection of tasks aimed toward a single set of objectives, culminating in a definable end point and having a finite life span and budget.</a:t>
            </a:r>
          </a:p>
          <a:p>
            <a:pPr>
              <a:lnSpc>
                <a:spcPct val="90000"/>
              </a:lnSpc>
            </a:pPr>
            <a:r>
              <a:rPr lang="en-US" sz="3200" dirty="0"/>
              <a:t>A project is a </a:t>
            </a:r>
            <a:r>
              <a:rPr lang="en-US" sz="3200" i="1" dirty="0"/>
              <a:t>one-of-a-kind activity</a:t>
            </a:r>
            <a:r>
              <a:rPr lang="en-US" sz="3200" dirty="0"/>
              <a:t>, aimed at producing some product or outcome that has never existed before.</a:t>
            </a:r>
          </a:p>
          <a:p>
            <a:pPr>
              <a:lnSpc>
                <a:spcPct val="90000"/>
              </a:lnSpc>
            </a:pPr>
            <a:r>
              <a:rPr lang="en-US" sz="3200" dirty="0"/>
              <a:t>In contrary, a “</a:t>
            </a:r>
            <a:r>
              <a:rPr lang="en-US" sz="3200" b="1" dirty="0"/>
              <a:t>program</a:t>
            </a:r>
            <a:r>
              <a:rPr lang="en-US" sz="3200" dirty="0"/>
              <a:t>” is a more comprehensive undertaking, which may in turn consist of a number of projects.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67640" y="191869"/>
            <a:ext cx="7867650" cy="427038"/>
          </a:xfrm>
        </p:spPr>
        <p:txBody>
          <a:bodyPr/>
          <a:lstStyle/>
          <a:p>
            <a:pPr>
              <a:buNone/>
            </a:pPr>
            <a:r>
              <a:rPr lang="en-US" sz="2400" dirty="0"/>
              <a:t>Gantt Chart</a:t>
            </a:r>
          </a:p>
        </p:txBody>
      </p:sp>
      <p:pic>
        <p:nvPicPr>
          <p:cNvPr id="4"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39602" y="853440"/>
            <a:ext cx="8606278" cy="4892040"/>
          </a:xfrm>
          <a:prstGeom prst="rect">
            <a:avLst/>
          </a:prstGeom>
          <a:noFill/>
          <a:ln w="9525">
            <a:noFill/>
            <a:miter lim="800000"/>
            <a:headEnd/>
            <a:tailEnd/>
          </a:ln>
        </p:spPr>
      </p:pic>
      <p:sp>
        <p:nvSpPr>
          <p:cNvPr id="5" name="TextBox 4"/>
          <p:cNvSpPr txBox="1"/>
          <p:nvPr/>
        </p:nvSpPr>
        <p:spPr>
          <a:xfrm>
            <a:off x="1066800" y="5913120"/>
            <a:ext cx="8077200" cy="646331"/>
          </a:xfrm>
          <a:prstGeom prst="rect">
            <a:avLst/>
          </a:prstGeom>
          <a:noFill/>
        </p:spPr>
        <p:txBody>
          <a:bodyPr wrap="square" rtlCol="0">
            <a:spAutoFit/>
          </a:bodyPr>
          <a:lstStyle/>
          <a:p>
            <a:pPr algn="l"/>
            <a:r>
              <a:rPr lang="en-US" i="1" dirty="0">
                <a:latin typeface="Times New Roman" pitchFamily="18" charset="0"/>
                <a:cs typeface="Times New Roman" pitchFamily="18" charset="0"/>
              </a:rPr>
              <a:t>Gantt Charts are easy to understand and use, and they provide a good tool for managing small projects without an excessive number of tasks.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17638" y="274638"/>
            <a:ext cx="7726362" cy="1143000"/>
          </a:xfrm>
        </p:spPr>
        <p:txBody>
          <a:bodyPr>
            <a:normAutofit fontScale="90000"/>
          </a:bodyPr>
          <a:lstStyle/>
          <a:p>
            <a:r>
              <a:rPr lang="en-US" dirty="0"/>
              <a:t>Network-Based Project Scheduling - CPM/PERT</a:t>
            </a:r>
          </a:p>
        </p:txBody>
      </p:sp>
      <p:sp>
        <p:nvSpPr>
          <p:cNvPr id="3" name="Content Placeholder 2"/>
          <p:cNvSpPr>
            <a:spLocks noGrp="1"/>
          </p:cNvSpPr>
          <p:nvPr>
            <p:ph idx="4294967295"/>
          </p:nvPr>
        </p:nvSpPr>
        <p:spPr>
          <a:xfrm>
            <a:off x="257809" y="1417638"/>
            <a:ext cx="8531753" cy="4451350"/>
          </a:xfrm>
        </p:spPr>
        <p:txBody>
          <a:bodyPr>
            <a:normAutofit/>
          </a:bodyPr>
          <a:lstStyle/>
          <a:p>
            <a:r>
              <a:rPr lang="en-US" sz="4000" dirty="0"/>
              <a:t>CPM (Critical Path Method) determines the longest path and the critical activities along this path in a project network; </a:t>
            </a:r>
          </a:p>
          <a:p>
            <a:pPr lvl="1"/>
            <a:r>
              <a:rPr lang="en-US" sz="2800" dirty="0"/>
              <a:t>the project completion time can't be shorter than the duration of this longest path unless such techniques as time crashing are used.  </a:t>
            </a:r>
            <a:endParaRPr lang="en-US" sz="3600" dirty="0"/>
          </a:p>
          <a:p>
            <a:endParaRPr lang="en-US" sz="3600" dirty="0"/>
          </a:p>
        </p:txBody>
      </p:sp>
      <p:pic>
        <p:nvPicPr>
          <p:cNvPr id="34818" name="Picture 2" descr="critical pathको लागि तस्बिर परिणाम"/>
          <p:cNvPicPr>
            <a:picLocks noChangeAspect="1" noChangeArrowheads="1"/>
          </p:cNvPicPr>
          <p:nvPr/>
        </p:nvPicPr>
        <p:blipFill>
          <a:blip r:embed="rId2"/>
          <a:srcRect l="5601" t="35646" r="5059" b="33363"/>
          <a:stretch>
            <a:fillRect/>
          </a:stretch>
        </p:blipFill>
        <p:spPr bwMode="auto">
          <a:xfrm>
            <a:off x="2270760" y="4852032"/>
            <a:ext cx="6518803" cy="1274130"/>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87680" y="413703"/>
            <a:ext cx="8458200" cy="5743257"/>
          </a:xfrm>
        </p:spPr>
        <p:txBody>
          <a:bodyPr>
            <a:normAutofit/>
          </a:bodyPr>
          <a:lstStyle/>
          <a:p>
            <a:r>
              <a:rPr lang="en-US" sz="4400" dirty="0"/>
              <a:t>PERT (Program Evaluation and Review Technique) incorporates probabilistic elements into the computation of activity durations and hence the project completion time; </a:t>
            </a:r>
          </a:p>
          <a:p>
            <a:pPr lvl="1"/>
            <a:r>
              <a:rPr lang="en-US" sz="3200" dirty="0"/>
              <a:t>PERT uses optimistic (o), most probable (m), and pessimistic (p) activity times to estimate the expected activity times.</a:t>
            </a:r>
          </a:p>
          <a:p>
            <a:endParaRPr lang="en-US" sz="36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44650" y="382588"/>
            <a:ext cx="7499350" cy="1143000"/>
          </a:xfrm>
        </p:spPr>
        <p:txBody>
          <a:bodyPr>
            <a:normAutofit/>
          </a:bodyPr>
          <a:lstStyle/>
          <a:p>
            <a:r>
              <a:rPr lang="en-US" sz="3200" dirty="0"/>
              <a:t>An Example Network Diagram – </a:t>
            </a:r>
            <a:br>
              <a:rPr lang="en-US" sz="3200" dirty="0"/>
            </a:br>
            <a:r>
              <a:rPr lang="en-US" sz="3200" dirty="0"/>
              <a:t>House Construction Project</a:t>
            </a:r>
          </a:p>
        </p:txBody>
      </p:sp>
      <p:pic>
        <p:nvPicPr>
          <p:cNvPr id="4" name="Picture 2"/>
          <p:cNvPicPr>
            <a:picLocks noChangeAspect="1" noChangeArrowheads="1"/>
          </p:cNvPicPr>
          <p:nvPr/>
        </p:nvPicPr>
        <p:blipFill>
          <a:blip r:embed="rId2" cstate="print"/>
          <a:srcRect/>
          <a:stretch>
            <a:fillRect/>
          </a:stretch>
        </p:blipFill>
        <p:spPr bwMode="auto">
          <a:xfrm>
            <a:off x="494428" y="1824924"/>
            <a:ext cx="8420972" cy="4377756"/>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cstate="print"/>
          <a:srcRect/>
          <a:stretch>
            <a:fillRect/>
          </a:stretch>
        </p:blipFill>
        <p:spPr bwMode="auto">
          <a:xfrm>
            <a:off x="467790" y="380580"/>
            <a:ext cx="8310450" cy="5441100"/>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enter image description here"/>
          <p:cNvPicPr>
            <a:picLocks noChangeAspect="1" noChangeArrowheads="1"/>
          </p:cNvPicPr>
          <p:nvPr/>
        </p:nvPicPr>
        <p:blipFill>
          <a:blip r:embed="rId2"/>
          <a:srcRect/>
          <a:stretch>
            <a:fillRect/>
          </a:stretch>
        </p:blipFill>
        <p:spPr bwMode="auto">
          <a:xfrm>
            <a:off x="445134" y="449580"/>
            <a:ext cx="8333105" cy="5890260"/>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enter image description here"/>
          <p:cNvPicPr>
            <a:picLocks noChangeAspect="1" noChangeArrowheads="1"/>
          </p:cNvPicPr>
          <p:nvPr/>
        </p:nvPicPr>
        <p:blipFill>
          <a:blip r:embed="rId2"/>
          <a:srcRect/>
          <a:stretch>
            <a:fillRect/>
          </a:stretch>
        </p:blipFill>
        <p:spPr bwMode="auto">
          <a:xfrm>
            <a:off x="274320" y="746760"/>
            <a:ext cx="8595360" cy="5181600"/>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cpm and critical path"/>
          <p:cNvPicPr>
            <a:picLocks noChangeAspect="1" noChangeArrowheads="1"/>
          </p:cNvPicPr>
          <p:nvPr/>
        </p:nvPicPr>
        <p:blipFill>
          <a:blip r:embed="rId2"/>
          <a:srcRect/>
          <a:stretch>
            <a:fillRect/>
          </a:stretch>
        </p:blipFill>
        <p:spPr bwMode="auto">
          <a:xfrm>
            <a:off x="0" y="-1"/>
            <a:ext cx="9144000" cy="6858001"/>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p:cNvPicPr>
            <a:picLocks noChangeAspect="1" noChangeArrowheads="1"/>
          </p:cNvPicPr>
          <p:nvPr/>
        </p:nvPicPr>
        <p:blipFill>
          <a:blip r:embed="rId2"/>
          <a:srcRect t="27708" r="36633" b="9792"/>
          <a:stretch>
            <a:fillRect/>
          </a:stretch>
        </p:blipFill>
        <p:spPr bwMode="auto">
          <a:xfrm>
            <a:off x="344780" y="487680"/>
            <a:ext cx="8479180" cy="5593080"/>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2">
            <a:grayscl/>
          </a:blip>
          <a:srcRect l="3458" t="31831" r="40297" b="6250"/>
          <a:stretch>
            <a:fillRect/>
          </a:stretch>
        </p:blipFill>
        <p:spPr bwMode="auto">
          <a:xfrm>
            <a:off x="198120" y="304800"/>
            <a:ext cx="8702040" cy="5943600"/>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274" name="Picture 2" descr="https://iterazia.files.wordpress.com/2010/04/project-scope-management.jpg?w=45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4856" y="518160"/>
            <a:ext cx="8494288" cy="5196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1328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63650" y="1065213"/>
            <a:ext cx="7880350" cy="1143000"/>
          </a:xfrm>
        </p:spPr>
        <p:txBody>
          <a:bodyPr>
            <a:noAutofit/>
          </a:bodyPr>
          <a:lstStyle/>
          <a:p>
            <a:r>
              <a:rPr lang="en-US" sz="2400" dirty="0">
                <a:latin typeface="Constantia" pitchFamily="18" charset="0"/>
              </a:rPr>
              <a:t>Construct a network for a project whose activities and their predecessor relationship are given below:</a:t>
            </a:r>
            <a:endParaRPr lang="en-US" sz="2400" dirty="0"/>
          </a:p>
        </p:txBody>
      </p:sp>
      <p:pic>
        <p:nvPicPr>
          <p:cNvPr id="4" name="Picture 3"/>
          <p:cNvPicPr>
            <a:picLocks noChangeAspect="1" noChangeArrowheads="1"/>
          </p:cNvPicPr>
          <p:nvPr/>
        </p:nvPicPr>
        <p:blipFill>
          <a:blip r:embed="rId2" cstate="print"/>
          <a:srcRect/>
          <a:stretch>
            <a:fillRect/>
          </a:stretch>
        </p:blipFill>
        <p:spPr bwMode="auto">
          <a:xfrm>
            <a:off x="411481" y="2909807"/>
            <a:ext cx="8732520" cy="1042261"/>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276225"/>
            <a:ext cx="7543800" cy="4022725"/>
          </a:xfrm>
        </p:spPr>
        <p:txBody>
          <a:bodyPr>
            <a:normAutofit/>
          </a:bodyPr>
          <a:lstStyle/>
          <a:p>
            <a:pPr>
              <a:buNone/>
            </a:pPr>
            <a:r>
              <a:rPr lang="en-US" sz="3600" dirty="0"/>
              <a:t>Solution:</a:t>
            </a:r>
          </a:p>
        </p:txBody>
      </p:sp>
      <p:pic>
        <p:nvPicPr>
          <p:cNvPr id="4" name="Picture 2"/>
          <p:cNvPicPr>
            <a:picLocks noChangeAspect="1" noChangeArrowheads="1"/>
          </p:cNvPicPr>
          <p:nvPr/>
        </p:nvPicPr>
        <p:blipFill>
          <a:blip r:embed="rId2" cstate="print"/>
          <a:srcRect/>
          <a:stretch>
            <a:fillRect/>
          </a:stretch>
        </p:blipFill>
        <p:spPr bwMode="auto">
          <a:xfrm>
            <a:off x="608050" y="1050106"/>
            <a:ext cx="8033030" cy="4984933"/>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20053" y="281836"/>
            <a:ext cx="7900987" cy="655528"/>
          </a:xfrm>
        </p:spPr>
        <p:txBody>
          <a:bodyPr>
            <a:normAutofit fontScale="90000"/>
          </a:bodyPr>
          <a:lstStyle/>
          <a:p>
            <a:r>
              <a:rPr lang="en-US" dirty="0"/>
              <a:t>Controlling Cost and Schedule</a:t>
            </a:r>
          </a:p>
        </p:txBody>
      </p:sp>
      <p:sp>
        <p:nvSpPr>
          <p:cNvPr id="3" name="Content Placeholder 2"/>
          <p:cNvSpPr>
            <a:spLocks noGrp="1"/>
          </p:cNvSpPr>
          <p:nvPr>
            <p:ph idx="4294967295"/>
          </p:nvPr>
        </p:nvSpPr>
        <p:spPr>
          <a:xfrm>
            <a:off x="267653" y="1028700"/>
            <a:ext cx="7900987" cy="4800600"/>
          </a:xfrm>
        </p:spPr>
        <p:txBody>
          <a:bodyPr>
            <a:normAutofit/>
          </a:bodyPr>
          <a:lstStyle/>
          <a:p>
            <a:pPr>
              <a:buNone/>
            </a:pPr>
            <a:r>
              <a:rPr lang="en-US" sz="3200" dirty="0"/>
              <a:t>Reducing Project Duration</a:t>
            </a:r>
          </a:p>
        </p:txBody>
      </p:sp>
      <p:pic>
        <p:nvPicPr>
          <p:cNvPr id="33794" name="Picture 2"/>
          <p:cNvPicPr>
            <a:picLocks noChangeAspect="1" noChangeArrowheads="1"/>
          </p:cNvPicPr>
          <p:nvPr/>
        </p:nvPicPr>
        <p:blipFill>
          <a:blip r:embed="rId2" cstate="print"/>
          <a:srcRect l="26889" t="50543" r="42097" b="11413"/>
          <a:stretch>
            <a:fillRect/>
          </a:stretch>
        </p:blipFill>
        <p:spPr bwMode="auto">
          <a:xfrm>
            <a:off x="0" y="1491556"/>
            <a:ext cx="8876347" cy="4800600"/>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52413" y="365760"/>
            <a:ext cx="8586787" cy="5821680"/>
          </a:xfrm>
        </p:spPr>
        <p:txBody>
          <a:bodyPr>
            <a:normAutofit/>
          </a:bodyPr>
          <a:lstStyle/>
          <a:p>
            <a:pPr>
              <a:buNone/>
            </a:pPr>
            <a:r>
              <a:rPr lang="en-US" sz="4000" dirty="0"/>
              <a:t>Crashing the Project</a:t>
            </a:r>
          </a:p>
          <a:p>
            <a:r>
              <a:rPr lang="en-US" sz="4000" i="1" dirty="0"/>
              <a:t>Crashing</a:t>
            </a:r>
            <a:r>
              <a:rPr lang="en-US" sz="4000" dirty="0"/>
              <a:t> is the technique to use when fast tracking has not saved enough time on the schedule. It is a technique in which resources are added to the </a:t>
            </a:r>
            <a:r>
              <a:rPr lang="en-US" sz="4000" i="1" dirty="0"/>
              <a:t>project</a:t>
            </a:r>
            <a:r>
              <a:rPr lang="en-US" sz="4000" dirty="0"/>
              <a:t> for the least cost possible. Cost and schedule tradeoffs are analyzed to determine how to obtain the greatest amount of compression for the least incremental cost.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89560" y="398463"/>
            <a:ext cx="8610600" cy="5788977"/>
          </a:xfrm>
        </p:spPr>
        <p:txBody>
          <a:bodyPr>
            <a:normAutofit lnSpcReduction="10000"/>
          </a:bodyPr>
          <a:lstStyle/>
          <a:p>
            <a:r>
              <a:rPr lang="en-US" sz="4400" dirty="0"/>
              <a:t>In crashing you add extra resources to the project to compress the schedule. You review the critical path and see which activities can be completed by adding extra resources. You try to find the activities that can be reduced the most by adding the least amount of cost. Once you find those activities, you will apply the crashing technique.</a:t>
            </a:r>
          </a:p>
        </p:txBody>
      </p:sp>
    </p:spTree>
    <p:extLst>
      <p:ext uri="{BB962C8B-B14F-4D97-AF65-F5344CB8AC3E}">
        <p14:creationId xmlns:p14="http://schemas.microsoft.com/office/powerpoint/2010/main" val="23457157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cstate="print"/>
          <a:srcRect l="28111" t="36141" r="42861" b="29348"/>
          <a:stretch>
            <a:fillRect/>
          </a:stretch>
        </p:blipFill>
        <p:spPr bwMode="auto">
          <a:xfrm>
            <a:off x="182880" y="274320"/>
            <a:ext cx="8717280" cy="6004559"/>
          </a:xfrm>
          <a:prstGeom prst="rect">
            <a:avLst/>
          </a:prstGeom>
          <a:noFill/>
          <a:ln w="9525">
            <a:noFill/>
            <a:miter lim="800000"/>
            <a:headEnd/>
            <a:tailEnd/>
          </a:ln>
        </p:spPr>
      </p:pic>
    </p:spTree>
    <p:extLst>
      <p:ext uri="{BB962C8B-B14F-4D97-AF65-F5344CB8AC3E}">
        <p14:creationId xmlns:p14="http://schemas.microsoft.com/office/powerpoint/2010/main" val="39322068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cstate="print"/>
          <a:srcRect l="29181" t="52717" r="43777" b="16304"/>
          <a:stretch>
            <a:fillRect/>
          </a:stretch>
        </p:blipFill>
        <p:spPr bwMode="auto">
          <a:xfrm>
            <a:off x="155051" y="495632"/>
            <a:ext cx="8790830" cy="5661328"/>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63650" y="274638"/>
            <a:ext cx="7880350" cy="1143000"/>
          </a:xfrm>
        </p:spPr>
        <p:txBody>
          <a:bodyPr/>
          <a:lstStyle/>
          <a:p>
            <a:r>
              <a:rPr lang="en-US" dirty="0"/>
              <a:t>Earned Value System</a:t>
            </a:r>
          </a:p>
        </p:txBody>
      </p:sp>
      <p:sp>
        <p:nvSpPr>
          <p:cNvPr id="3" name="Content Placeholder 2"/>
          <p:cNvSpPr>
            <a:spLocks noGrp="1"/>
          </p:cNvSpPr>
          <p:nvPr>
            <p:ph idx="4294967295"/>
          </p:nvPr>
        </p:nvSpPr>
        <p:spPr>
          <a:xfrm>
            <a:off x="273685" y="1417956"/>
            <a:ext cx="8611235" cy="4800600"/>
          </a:xfrm>
        </p:spPr>
        <p:txBody>
          <a:bodyPr>
            <a:normAutofit lnSpcReduction="10000"/>
          </a:bodyPr>
          <a:lstStyle/>
          <a:p>
            <a:r>
              <a:rPr lang="en-US" sz="4000" dirty="0"/>
              <a:t>In a nutshell, </a:t>
            </a:r>
            <a:r>
              <a:rPr lang="en-US" sz="4000" i="1" dirty="0"/>
              <a:t>Earned Value</a:t>
            </a:r>
            <a:r>
              <a:rPr lang="en-US" sz="4000" dirty="0"/>
              <a:t> is an approach where you monitor the project plan, actual work, and work completed </a:t>
            </a:r>
            <a:r>
              <a:rPr lang="en-US" sz="4000" i="1" dirty="0"/>
              <a:t>value</a:t>
            </a:r>
            <a:r>
              <a:rPr lang="en-US" sz="4000" dirty="0"/>
              <a:t> to see if a project is on track. </a:t>
            </a:r>
          </a:p>
          <a:p>
            <a:r>
              <a:rPr lang="en-US" sz="4000" b="1" dirty="0"/>
              <a:t>Earned Value Management System (EVMS)</a:t>
            </a:r>
            <a:r>
              <a:rPr lang="en-US" sz="4000" dirty="0"/>
              <a:t> — the process, procedures, tools, and templates used by an organization to do earned value management.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MISCELLANEOUS\MGTS403020216\JPEG\earned_value_s_curve.jpg"/>
          <p:cNvPicPr>
            <a:picLocks noChangeAspect="1" noChangeArrowheads="1"/>
          </p:cNvPicPr>
          <p:nvPr/>
        </p:nvPicPr>
        <p:blipFill>
          <a:blip r:embed="rId2" cstate="print"/>
          <a:srcRect/>
          <a:stretch>
            <a:fillRect/>
          </a:stretch>
        </p:blipFill>
        <p:spPr bwMode="auto">
          <a:xfrm>
            <a:off x="177136" y="253115"/>
            <a:ext cx="8479184" cy="5986009"/>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H:\MISCELLANEOUS\MGTS403020216\JPEG\the-simple-problem-of-schedule-performance-indices-12-728.jpg"/>
          <p:cNvPicPr>
            <a:picLocks noChangeAspect="1" noChangeArrowheads="1"/>
          </p:cNvPicPr>
          <p:nvPr/>
        </p:nvPicPr>
        <p:blipFill>
          <a:blip r:embed="rId2" cstate="print"/>
          <a:srcRect/>
          <a:stretch>
            <a:fillRect/>
          </a:stretch>
        </p:blipFill>
        <p:spPr bwMode="auto">
          <a:xfrm>
            <a:off x="304800" y="243508"/>
            <a:ext cx="8625839" cy="6096332"/>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0"/>
            <a:ext cx="9144000" cy="6355080"/>
          </a:xfrm>
        </p:spPr>
        <p:txBody>
          <a:bodyPr>
            <a:normAutofit lnSpcReduction="10000"/>
          </a:bodyPr>
          <a:lstStyle/>
          <a:p>
            <a:pPr marL="82550" indent="0">
              <a:buNone/>
            </a:pPr>
            <a:r>
              <a:rPr lang="en-US" sz="3600" dirty="0"/>
              <a:t>The “three-legged-stool” of successful project management</a:t>
            </a:r>
          </a:p>
          <a:p>
            <a:pPr lvl="1"/>
            <a:r>
              <a:rPr lang="en-US" sz="3200" dirty="0"/>
              <a:t>Time (project schedule)</a:t>
            </a:r>
          </a:p>
          <a:p>
            <a:pPr lvl="1"/>
            <a:r>
              <a:rPr lang="en-US" sz="3200" dirty="0"/>
              <a:t>Cost</a:t>
            </a:r>
          </a:p>
          <a:p>
            <a:pPr lvl="1"/>
            <a:r>
              <a:rPr lang="en-US" sz="3200" dirty="0"/>
              <a:t>Performance and quality</a:t>
            </a:r>
          </a:p>
          <a:p>
            <a:endParaRPr lang="en-US" sz="2800" dirty="0"/>
          </a:p>
          <a:p>
            <a:pPr lvl="1"/>
            <a:r>
              <a:rPr lang="en-US" sz="3200" dirty="0"/>
              <a:t>The successful project manager will attempt to keep these three in balance.</a:t>
            </a:r>
          </a:p>
          <a:p>
            <a:pPr lvl="1"/>
            <a:r>
              <a:rPr lang="en-US" sz="3200" dirty="0"/>
              <a:t>To achieve this balance, all projects will have scope, schedule, and budget</a:t>
            </a:r>
          </a:p>
          <a:p>
            <a:pPr lvl="1"/>
            <a:r>
              <a:rPr lang="en-US" sz="3200" dirty="0"/>
              <a:t>Since achieving maximum performance is often possible only at the expense of cost and schedule, difficult trade-off decisions involving compromises are often necessary.</a:t>
            </a:r>
          </a:p>
        </p:txBody>
      </p:sp>
      <p:pic>
        <p:nvPicPr>
          <p:cNvPr id="58369" name="Picture 1"/>
          <p:cNvPicPr>
            <a:picLocks noChangeAspect="1" noChangeArrowheads="1"/>
          </p:cNvPicPr>
          <p:nvPr/>
        </p:nvPicPr>
        <p:blipFill>
          <a:blip r:embed="rId3"/>
          <a:srcRect l="34671" t="55833" r="49985" b="16250"/>
          <a:stretch>
            <a:fillRect/>
          </a:stretch>
        </p:blipFill>
        <p:spPr bwMode="auto">
          <a:xfrm>
            <a:off x="6172199" y="502920"/>
            <a:ext cx="2309315" cy="2362200"/>
          </a:xfrm>
          <a:prstGeom prst="rect">
            <a:avLst/>
          </a:prstGeom>
          <a:noFill/>
          <a:ln w="9525">
            <a:noFill/>
            <a:miter lim="800000"/>
            <a:headEnd/>
            <a:tailEnd/>
          </a:ln>
          <a:effectLst/>
        </p:spPr>
      </p:pic>
    </p:spTree>
    <p:extLst>
      <p:ext uri="{BB962C8B-B14F-4D97-AF65-F5344CB8AC3E}">
        <p14:creationId xmlns:p14="http://schemas.microsoft.com/office/powerpoint/2010/main" val="29102725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H:\MISCELLANEOUS\MGTS403020216\JPEG\slide_18.jpg"/>
          <p:cNvPicPr>
            <a:picLocks noChangeAspect="1" noChangeArrowheads="1"/>
          </p:cNvPicPr>
          <p:nvPr/>
        </p:nvPicPr>
        <p:blipFill>
          <a:blip r:embed="rId2" cstate="print"/>
          <a:srcRect l="8913" t="22899" r="4565" b="8696"/>
          <a:stretch>
            <a:fillRect/>
          </a:stretch>
        </p:blipFill>
        <p:spPr bwMode="auto">
          <a:xfrm>
            <a:off x="496956" y="464490"/>
            <a:ext cx="7991724" cy="5509589"/>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cstate="print"/>
          <a:srcRect l="28570" t="29620" r="29722" b="34782"/>
          <a:stretch>
            <a:fillRect/>
          </a:stretch>
        </p:blipFill>
        <p:spPr bwMode="auto">
          <a:xfrm>
            <a:off x="314739" y="365760"/>
            <a:ext cx="8707341" cy="5852160"/>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H:\MISCELLANEOUS\MGTS403020216\JPEG\PVACandEV.JPG"/>
          <p:cNvPicPr>
            <a:picLocks noChangeAspect="1" noChangeArrowheads="1"/>
          </p:cNvPicPr>
          <p:nvPr/>
        </p:nvPicPr>
        <p:blipFill>
          <a:blip r:embed="rId2" cstate="print"/>
          <a:srcRect/>
          <a:stretch>
            <a:fillRect/>
          </a:stretch>
        </p:blipFill>
        <p:spPr bwMode="auto">
          <a:xfrm>
            <a:off x="373710" y="472896"/>
            <a:ext cx="8556930" cy="5516423"/>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H:\MISCELLANEOUS\MGTS403020216\JPEG\slide_14.jpg"/>
          <p:cNvPicPr>
            <a:picLocks noChangeAspect="1" noChangeArrowheads="1"/>
          </p:cNvPicPr>
          <p:nvPr/>
        </p:nvPicPr>
        <p:blipFill>
          <a:blip r:embed="rId2" cstate="print"/>
          <a:srcRect/>
          <a:stretch>
            <a:fillRect/>
          </a:stretch>
        </p:blipFill>
        <p:spPr bwMode="auto">
          <a:xfrm>
            <a:off x="0" y="0"/>
            <a:ext cx="9144000" cy="6263640"/>
          </a:xfrm>
          <a:prstGeom prst="rect">
            <a:avLst/>
          </a:prstGeom>
          <a:noFill/>
        </p:spPr>
      </p:pic>
    </p:spTree>
    <p:extLst>
      <p:ext uri="{BB962C8B-B14F-4D97-AF65-F5344CB8AC3E}">
        <p14:creationId xmlns:p14="http://schemas.microsoft.com/office/powerpoint/2010/main" val="14935784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H:\MISCELLANEOUS\MGTS403020216\JPEG\the-simple-problem-of-schedule-performance-indices-13-728.jpg"/>
          <p:cNvPicPr>
            <a:picLocks noChangeAspect="1" noChangeArrowheads="1"/>
          </p:cNvPicPr>
          <p:nvPr/>
        </p:nvPicPr>
        <p:blipFill>
          <a:blip r:embed="rId2" cstate="print"/>
          <a:srcRect t="21142"/>
          <a:stretch>
            <a:fillRect/>
          </a:stretch>
        </p:blipFill>
        <p:spPr bwMode="auto">
          <a:xfrm>
            <a:off x="307780" y="361784"/>
            <a:ext cx="8699059" cy="5901856"/>
          </a:xfrm>
          <a:prstGeom prst="rect">
            <a:avLst/>
          </a:prstGeom>
          <a:noFill/>
        </p:spPr>
      </p:pic>
    </p:spTree>
    <p:extLst>
      <p:ext uri="{BB962C8B-B14F-4D97-AF65-F5344CB8AC3E}">
        <p14:creationId xmlns:p14="http://schemas.microsoft.com/office/powerpoint/2010/main" val="42875517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H:\MISCELLANEOUS\MGTS403020216\JPEG\Earned-Value-Management-formulas.jpg"/>
          <p:cNvPicPr>
            <a:picLocks noChangeAspect="1" noChangeArrowheads="1"/>
          </p:cNvPicPr>
          <p:nvPr/>
        </p:nvPicPr>
        <p:blipFill>
          <a:blip r:embed="rId2" cstate="print"/>
          <a:srcRect/>
          <a:stretch>
            <a:fillRect/>
          </a:stretch>
        </p:blipFill>
        <p:spPr bwMode="auto">
          <a:xfrm>
            <a:off x="0" y="0"/>
            <a:ext cx="9143999" cy="6858000"/>
          </a:xfrm>
          <a:prstGeom prst="rect">
            <a:avLst/>
          </a:prstGeom>
          <a:noFill/>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76213" y="259080"/>
            <a:ext cx="7900987" cy="4800600"/>
          </a:xfrm>
        </p:spPr>
        <p:txBody>
          <a:bodyPr>
            <a:normAutofit/>
          </a:bodyPr>
          <a:lstStyle/>
          <a:p>
            <a:pPr>
              <a:buNone/>
            </a:pPr>
            <a:r>
              <a:rPr lang="en-US" sz="4400" dirty="0"/>
              <a:t>Example</a:t>
            </a:r>
          </a:p>
        </p:txBody>
      </p:sp>
      <p:pic>
        <p:nvPicPr>
          <p:cNvPr id="46082" name="Picture 2" descr="H:\MISCELLANEOUS\MGTS403020216\JPEG\slide_60.jpg"/>
          <p:cNvPicPr>
            <a:picLocks noChangeAspect="1" noChangeArrowheads="1"/>
          </p:cNvPicPr>
          <p:nvPr/>
        </p:nvPicPr>
        <p:blipFill>
          <a:blip r:embed="rId2" cstate="print"/>
          <a:srcRect l="7327" t="27246" r="13811" b="9094"/>
          <a:stretch>
            <a:fillRect/>
          </a:stretch>
        </p:blipFill>
        <p:spPr bwMode="auto">
          <a:xfrm>
            <a:off x="371139" y="1029031"/>
            <a:ext cx="8376621" cy="5265089"/>
          </a:xfrm>
          <a:prstGeom prst="rect">
            <a:avLst/>
          </a:prstGeom>
          <a:noFill/>
        </p:spPr>
      </p:pic>
    </p:spTree>
    <p:extLst>
      <p:ext uri="{BB962C8B-B14F-4D97-AF65-F5344CB8AC3E}">
        <p14:creationId xmlns:p14="http://schemas.microsoft.com/office/powerpoint/2010/main" val="2003843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2"/>
          <a:srcRect l="20498" t="40417" r="35227" b="16250"/>
          <a:stretch>
            <a:fillRect/>
          </a:stretch>
        </p:blipFill>
        <p:spPr bwMode="auto">
          <a:xfrm>
            <a:off x="365759" y="365760"/>
            <a:ext cx="8412481" cy="5654040"/>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79705" y="198120"/>
            <a:ext cx="7927975" cy="518160"/>
          </a:xfrm>
        </p:spPr>
        <p:txBody>
          <a:bodyPr>
            <a:normAutofit/>
          </a:bodyPr>
          <a:lstStyle/>
          <a:p>
            <a:r>
              <a:rPr lang="en-US" sz="3200" dirty="0"/>
              <a:t>How Projects Really Works?</a:t>
            </a:r>
          </a:p>
        </p:txBody>
      </p:sp>
      <p:pic>
        <p:nvPicPr>
          <p:cNvPr id="75778" name="Picture 2" descr="why project managementको लागि तस्बिर परिणाम"/>
          <p:cNvPicPr>
            <a:picLocks noChangeAspect="1" noChangeArrowheads="1"/>
          </p:cNvPicPr>
          <p:nvPr/>
        </p:nvPicPr>
        <p:blipFill>
          <a:blip r:embed="rId2"/>
          <a:srcRect/>
          <a:stretch>
            <a:fillRect/>
          </a:stretch>
        </p:blipFill>
        <p:spPr bwMode="auto">
          <a:xfrm>
            <a:off x="179705" y="716280"/>
            <a:ext cx="8784590" cy="5684520"/>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46188" y="274638"/>
            <a:ext cx="7897812" cy="1143000"/>
          </a:xfrm>
        </p:spPr>
        <p:txBody>
          <a:bodyPr/>
          <a:lstStyle/>
          <a:p>
            <a:r>
              <a:rPr lang="en-US" dirty="0"/>
              <a:t>The Project Proposal Process</a:t>
            </a:r>
          </a:p>
        </p:txBody>
      </p:sp>
      <p:sp>
        <p:nvSpPr>
          <p:cNvPr id="3" name="Content Placeholder 2"/>
          <p:cNvSpPr>
            <a:spLocks noGrp="1"/>
          </p:cNvSpPr>
          <p:nvPr>
            <p:ph idx="4294967295"/>
          </p:nvPr>
        </p:nvSpPr>
        <p:spPr>
          <a:xfrm>
            <a:off x="384493" y="1372236"/>
            <a:ext cx="8500427" cy="4921250"/>
          </a:xfrm>
        </p:spPr>
        <p:txBody>
          <a:bodyPr>
            <a:normAutofit lnSpcReduction="10000"/>
          </a:bodyPr>
          <a:lstStyle/>
          <a:p>
            <a:r>
              <a:rPr lang="en-US" sz="3600" dirty="0"/>
              <a:t>Pre-proposal Effort</a:t>
            </a:r>
          </a:p>
          <a:p>
            <a:pPr lvl="1"/>
            <a:r>
              <a:rPr lang="en-US" sz="3200" dirty="0"/>
              <a:t>Continuous identification of new business opportunities</a:t>
            </a:r>
          </a:p>
          <a:p>
            <a:pPr lvl="1"/>
            <a:r>
              <a:rPr lang="en-US" sz="3200" dirty="0"/>
              <a:t>Resources and capabilities</a:t>
            </a:r>
          </a:p>
          <a:p>
            <a:pPr lvl="1"/>
            <a:r>
              <a:rPr lang="en-US" sz="3200" dirty="0"/>
              <a:t>Expected future needs of potential customers</a:t>
            </a:r>
          </a:p>
          <a:p>
            <a:r>
              <a:rPr lang="en-US" sz="3600" dirty="0"/>
              <a:t>Proposal Preparation</a:t>
            </a:r>
          </a:p>
          <a:p>
            <a:r>
              <a:rPr lang="en-US" sz="3600" dirty="0"/>
              <a:t>Proposal Contents</a:t>
            </a:r>
          </a:p>
          <a:p>
            <a:pPr lvl="1"/>
            <a:r>
              <a:rPr lang="en-US" sz="3200" dirty="0"/>
              <a:t>The RFP (request for proposal) will often specify separate management, technical, and cost proposals and their expected contents</a:t>
            </a:r>
          </a:p>
        </p:txBody>
      </p:sp>
    </p:spTree>
    <p:extLst>
      <p:ext uri="{BB962C8B-B14F-4D97-AF65-F5344CB8AC3E}">
        <p14:creationId xmlns:p14="http://schemas.microsoft.com/office/powerpoint/2010/main" val="184704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21786" t="26042" r="20351" b="10208"/>
          <a:stretch>
            <a:fillRect/>
          </a:stretch>
        </p:blipFill>
        <p:spPr bwMode="auto">
          <a:xfrm>
            <a:off x="0" y="167639"/>
            <a:ext cx="9144000" cy="6294121"/>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28980</TotalTime>
  <Words>872</Words>
  <Application>Microsoft Office PowerPoint</Application>
  <PresentationFormat>On-screen Show (4:3)</PresentationFormat>
  <Paragraphs>118</Paragraphs>
  <Slides>56</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Arial</vt:lpstr>
      <vt:lpstr>Calibri</vt:lpstr>
      <vt:lpstr>Calibri Light</vt:lpstr>
      <vt:lpstr>Constantia</vt:lpstr>
      <vt:lpstr>Monotype Sorts</vt:lpstr>
      <vt:lpstr>Tahoma</vt:lpstr>
      <vt:lpstr>Times New Roman</vt:lpstr>
      <vt:lpstr>Retrospect</vt:lpstr>
      <vt:lpstr>PowerPoint Presentation</vt:lpstr>
      <vt:lpstr>PowerPoint Presentation</vt:lpstr>
      <vt:lpstr>Characteristics of Project</vt:lpstr>
      <vt:lpstr>PowerPoint Presentation</vt:lpstr>
      <vt:lpstr>PowerPoint Presentation</vt:lpstr>
      <vt:lpstr>PowerPoint Presentation</vt:lpstr>
      <vt:lpstr>How Projects Really Works?</vt:lpstr>
      <vt:lpstr>The Project Proposal Process</vt:lpstr>
      <vt:lpstr>PowerPoint Presentation</vt:lpstr>
      <vt:lpstr>PowerPoint Presentation</vt:lpstr>
      <vt:lpstr>Project Planning Tools</vt:lpstr>
      <vt:lpstr>PowerPoint Presentation</vt:lpstr>
      <vt:lpstr>PowerPoint Presentation</vt:lpstr>
      <vt:lpstr>PowerPoint Presentation</vt:lpstr>
      <vt:lpstr>PowerPoint Presentation</vt:lpstr>
      <vt:lpstr>Scope</vt:lpstr>
      <vt:lpstr>PowerPoint Presentation</vt:lpstr>
      <vt:lpstr>PowerPoint Presentation</vt:lpstr>
      <vt:lpstr>PowerPoint Presentation</vt:lpstr>
      <vt:lpstr>PowerPoint Presentation</vt:lpstr>
      <vt:lpstr>PowerPoint Presentation</vt:lpstr>
      <vt:lpstr>Schedule</vt:lpstr>
      <vt:lpstr>PowerPoint Presentation</vt:lpstr>
      <vt:lpstr>PowerPoint Presentation</vt:lpstr>
      <vt:lpstr>PowerPoint Presentation</vt:lpstr>
      <vt:lpstr>PowerPoint Presentation</vt:lpstr>
      <vt:lpstr>PowerPoint Presentation</vt:lpstr>
      <vt:lpstr>PowerPoint Presentation</vt:lpstr>
      <vt:lpstr>Planning House Project</vt:lpstr>
      <vt:lpstr>PowerPoint Presentation</vt:lpstr>
      <vt:lpstr>Network-Based Project Scheduling - CPM/PERT</vt:lpstr>
      <vt:lpstr>PowerPoint Presentation</vt:lpstr>
      <vt:lpstr>An Example Network Diagram –  House Construction Project</vt:lpstr>
      <vt:lpstr>PowerPoint Presentation</vt:lpstr>
      <vt:lpstr>PowerPoint Presentation</vt:lpstr>
      <vt:lpstr>PowerPoint Presentation</vt:lpstr>
      <vt:lpstr>PowerPoint Presentation</vt:lpstr>
      <vt:lpstr>PowerPoint Presentation</vt:lpstr>
      <vt:lpstr>PowerPoint Presentation</vt:lpstr>
      <vt:lpstr>Construct a network for a project whose activities and their predecessor relationship are given below:</vt:lpstr>
      <vt:lpstr>PowerPoint Presentation</vt:lpstr>
      <vt:lpstr>Controlling Cost and Schedule</vt:lpstr>
      <vt:lpstr>PowerPoint Presentation</vt:lpstr>
      <vt:lpstr>PowerPoint Presentation</vt:lpstr>
      <vt:lpstr>PowerPoint Presentation</vt:lpstr>
      <vt:lpstr>PowerPoint Presentation</vt:lpstr>
      <vt:lpstr>Earned Value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College of Engineering-FIU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Making Economic Decisions</dc:title>
  <dc:creator>ENG</dc:creator>
  <cp:lastModifiedBy>Raunak Maskay</cp:lastModifiedBy>
  <cp:revision>1047</cp:revision>
  <dcterms:created xsi:type="dcterms:W3CDTF">2006-10-24T18:48:00Z</dcterms:created>
  <dcterms:modified xsi:type="dcterms:W3CDTF">2021-11-21T11:57:23Z</dcterms:modified>
</cp:coreProperties>
</file>